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e1e6453e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e1e6453e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e389ce75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e389ce75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d6a1900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d6a1900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e475b6c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e475b6c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d785a9788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d785a9788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e389ce75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e389ce75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e389ce75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e389ce75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e389ce75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e389ce75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c2b91f26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c2b91f26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e389ce75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e389ce75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c2b91f26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c2b91f26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c2b91f26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c2b91f26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e389ce7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e389ce7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e389ce75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e389ce7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d785a9d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d785a9d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d6a19003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d6a19003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d6a1900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d6a1900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e1e6450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e1e6450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84" name="Shape 84"/>
        <p:cNvGrpSpPr/>
        <p:nvPr/>
      </p:nvGrpSpPr>
      <p:grpSpPr>
        <a:xfrm>
          <a:off x="0" y="0"/>
          <a:ext cx="0" cy="0"/>
          <a:chOff x="0" y="0"/>
          <a:chExt cx="0" cy="0"/>
        </a:xfrm>
      </p:grpSpPr>
      <p:pic>
        <p:nvPicPr>
          <p:cNvPr id="85" name="Google Shape;85;p13"/>
          <p:cNvPicPr preferRelativeResize="0"/>
          <p:nvPr/>
        </p:nvPicPr>
        <p:blipFill>
          <a:blip r:embed="rId3">
            <a:alphaModFix/>
          </a:blip>
          <a:stretch>
            <a:fillRect/>
          </a:stretch>
        </p:blipFill>
        <p:spPr>
          <a:xfrm>
            <a:off x="3603400" y="3015675"/>
            <a:ext cx="1797024" cy="1046700"/>
          </a:xfrm>
          <a:prstGeom prst="rect">
            <a:avLst/>
          </a:prstGeom>
          <a:noFill/>
          <a:ln>
            <a:noFill/>
          </a:ln>
        </p:spPr>
      </p:pic>
      <p:sp>
        <p:nvSpPr>
          <p:cNvPr id="86" name="Google Shape;86;p13"/>
          <p:cNvSpPr txBox="1"/>
          <p:nvPr>
            <p:ph type="ctrTitle"/>
          </p:nvPr>
        </p:nvSpPr>
        <p:spPr>
          <a:xfrm>
            <a:off x="601183" y="84165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3D85C6"/>
                </a:solidFill>
                <a:latin typeface="Arial"/>
                <a:ea typeface="Arial"/>
                <a:cs typeface="Arial"/>
                <a:sym typeface="Arial"/>
              </a:rPr>
              <a:t>Order-Mate</a:t>
            </a:r>
            <a:r>
              <a:rPr lang="en"/>
              <a:t>  </a:t>
            </a:r>
            <a:endParaRPr/>
          </a:p>
        </p:txBody>
      </p:sp>
      <p:sp>
        <p:nvSpPr>
          <p:cNvPr id="87" name="Google Shape;87;p13"/>
          <p:cNvSpPr txBox="1"/>
          <p:nvPr>
            <p:ph idx="1" type="subTitle"/>
          </p:nvPr>
        </p:nvSpPr>
        <p:spPr>
          <a:xfrm>
            <a:off x="390876" y="2506288"/>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solidFill>
                  <a:schemeClr val="lt1"/>
                </a:solidFill>
              </a:rPr>
              <a:t>Image recognition</a:t>
            </a:r>
            <a:endParaRPr>
              <a:solidFill>
                <a:schemeClr val="lt1"/>
              </a:solidFill>
            </a:endParaRPr>
          </a:p>
        </p:txBody>
      </p:sp>
      <p:sp>
        <p:nvSpPr>
          <p:cNvPr id="88" name="Google Shape;88;p13"/>
          <p:cNvSpPr txBox="1"/>
          <p:nvPr/>
        </p:nvSpPr>
        <p:spPr>
          <a:xfrm>
            <a:off x="5843400" y="3851925"/>
            <a:ext cx="3124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Members:</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Ananthi Periasami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Simon Sakkal</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Shahadath Farouk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Yohei Waki</a:t>
            </a:r>
            <a:endParaRPr>
              <a:solidFill>
                <a:schemeClr val="lt1"/>
              </a:solidFill>
              <a:latin typeface="Roboto"/>
              <a:ea typeface="Roboto"/>
              <a:cs typeface="Roboto"/>
              <a:sym typeface="Roboto"/>
            </a:endParaRPr>
          </a:p>
        </p:txBody>
      </p:sp>
      <p:pic>
        <p:nvPicPr>
          <p:cNvPr id="89" name="Google Shape;89;p13"/>
          <p:cNvPicPr preferRelativeResize="0"/>
          <p:nvPr/>
        </p:nvPicPr>
        <p:blipFill>
          <a:blip r:embed="rId4">
            <a:alphaModFix/>
          </a:blip>
          <a:stretch>
            <a:fillRect/>
          </a:stretch>
        </p:blipFill>
        <p:spPr>
          <a:xfrm rot="-7">
            <a:off x="7771850" y="4062375"/>
            <a:ext cx="1120799" cy="841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65" name="Shape 165"/>
        <p:cNvGrpSpPr/>
        <p:nvPr/>
      </p:nvGrpSpPr>
      <p:grpSpPr>
        <a:xfrm>
          <a:off x="0" y="0"/>
          <a:ext cx="0" cy="0"/>
          <a:chOff x="0" y="0"/>
          <a:chExt cx="0" cy="0"/>
        </a:xfrm>
      </p:grpSpPr>
      <p:sp>
        <p:nvSpPr>
          <p:cNvPr id="166" name="Google Shape;166;p22"/>
          <p:cNvSpPr txBox="1"/>
          <p:nvPr>
            <p:ph type="title"/>
          </p:nvPr>
        </p:nvSpPr>
        <p:spPr>
          <a:xfrm>
            <a:off x="364500" y="392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rebuchet MS"/>
                <a:ea typeface="Trebuchet MS"/>
                <a:cs typeface="Trebuchet MS"/>
                <a:sym typeface="Trebuchet MS"/>
              </a:rPr>
              <a:t>Our CUSTOM model vs. </a:t>
            </a:r>
            <a:r>
              <a:rPr lang="en">
                <a:solidFill>
                  <a:schemeClr val="lt1"/>
                </a:solidFill>
                <a:latin typeface="Trebuchet MS"/>
                <a:ea typeface="Trebuchet MS"/>
                <a:cs typeface="Trebuchet MS"/>
                <a:sym typeface="Trebuchet MS"/>
              </a:rPr>
              <a:t>ResNet 50 Model </a:t>
            </a:r>
            <a:endParaRPr>
              <a:solidFill>
                <a:schemeClr val="lt1"/>
              </a:solidFill>
              <a:latin typeface="Trebuchet MS"/>
              <a:ea typeface="Trebuchet MS"/>
              <a:cs typeface="Trebuchet MS"/>
              <a:sym typeface="Trebuchet MS"/>
            </a:endParaRPr>
          </a:p>
        </p:txBody>
      </p:sp>
      <p:sp>
        <p:nvSpPr>
          <p:cNvPr id="167" name="Google Shape;167;p22"/>
          <p:cNvSpPr txBox="1"/>
          <p:nvPr>
            <p:ph idx="1" type="body"/>
          </p:nvPr>
        </p:nvSpPr>
        <p:spPr>
          <a:xfrm>
            <a:off x="243900" y="1086075"/>
            <a:ext cx="8520600" cy="363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rPr lang="en">
                <a:solidFill>
                  <a:schemeClr val="lt1"/>
                </a:solidFill>
              </a:rPr>
              <a:t> </a:t>
            </a:r>
            <a:endParaRPr>
              <a:solidFill>
                <a:schemeClr val="lt1"/>
              </a:solidFill>
            </a:endParaRPr>
          </a:p>
          <a:p>
            <a:pPr indent="0" lvl="0" marL="457200" rtl="0" algn="l">
              <a:lnSpc>
                <a:spcPct val="100000"/>
              </a:lnSpc>
              <a:spcBef>
                <a:spcPts val="0"/>
              </a:spcBef>
              <a:spcAft>
                <a:spcPts val="0"/>
              </a:spcAft>
              <a:buNone/>
            </a:pPr>
            <a:r>
              <a:t/>
            </a:r>
            <a:endParaRPr sz="1600">
              <a:solidFill>
                <a:schemeClr val="lt1"/>
              </a:solidFill>
              <a:highlight>
                <a:srgbClr val="FFFFFF"/>
              </a:highlight>
              <a:latin typeface="Trebuchet MS"/>
              <a:ea typeface="Trebuchet MS"/>
              <a:cs typeface="Trebuchet MS"/>
              <a:sym typeface="Trebuchet MS"/>
            </a:endParaRPr>
          </a:p>
          <a:p>
            <a:pPr indent="0" lvl="0" marL="0" rtl="0" algn="l">
              <a:lnSpc>
                <a:spcPct val="100000"/>
              </a:lnSpc>
              <a:spcBef>
                <a:spcPts val="0"/>
              </a:spcBef>
              <a:spcAft>
                <a:spcPts val="0"/>
              </a:spcAft>
              <a:buNone/>
            </a:pPr>
            <a:r>
              <a:rPr lang="en" sz="1600">
                <a:solidFill>
                  <a:schemeClr val="lt1"/>
                </a:solidFill>
                <a:highlight>
                  <a:srgbClr val="FFFFFF"/>
                </a:highlight>
              </a:rPr>
              <a:t> </a:t>
            </a:r>
            <a:endParaRPr sz="1600">
              <a:solidFill>
                <a:schemeClr val="lt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600">
              <a:solidFill>
                <a:schemeClr val="lt1"/>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rPr lang="en" sz="1600">
                <a:solidFill>
                  <a:schemeClr val="lt1"/>
                </a:solidFill>
                <a:highlight>
                  <a:srgbClr val="FFFFFF"/>
                </a:highlight>
                <a:latin typeface="Roboto"/>
                <a:ea typeface="Roboto"/>
                <a:cs typeface="Roboto"/>
                <a:sym typeface="Roboto"/>
              </a:rPr>
              <a:t> </a:t>
            </a:r>
            <a:endParaRPr sz="1600">
              <a:solidFill>
                <a:schemeClr val="lt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600">
              <a:solidFill>
                <a:srgbClr val="1A1A1A"/>
              </a:solidFill>
              <a:highlight>
                <a:srgbClr val="FFFFFF"/>
              </a:highlight>
              <a:latin typeface="Roboto"/>
              <a:ea typeface="Roboto"/>
              <a:cs typeface="Roboto"/>
              <a:sym typeface="Roboto"/>
            </a:endParaRPr>
          </a:p>
        </p:txBody>
      </p:sp>
      <p:pic>
        <p:nvPicPr>
          <p:cNvPr id="168" name="Google Shape;168;p22"/>
          <p:cNvPicPr preferRelativeResize="0"/>
          <p:nvPr/>
        </p:nvPicPr>
        <p:blipFill>
          <a:blip r:embed="rId3">
            <a:alphaModFix/>
          </a:blip>
          <a:stretch>
            <a:fillRect/>
          </a:stretch>
        </p:blipFill>
        <p:spPr>
          <a:xfrm>
            <a:off x="4762000" y="1407450"/>
            <a:ext cx="3420775" cy="3216274"/>
          </a:xfrm>
          <a:prstGeom prst="rect">
            <a:avLst/>
          </a:prstGeom>
          <a:noFill/>
          <a:ln>
            <a:noFill/>
          </a:ln>
        </p:spPr>
      </p:pic>
      <p:sp>
        <p:nvSpPr>
          <p:cNvPr id="169" name="Google Shape;169;p22"/>
          <p:cNvSpPr txBox="1"/>
          <p:nvPr/>
        </p:nvSpPr>
        <p:spPr>
          <a:xfrm>
            <a:off x="795950" y="8690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lt1"/>
                </a:solidFill>
                <a:latin typeface="Trebuchet MS"/>
                <a:ea typeface="Trebuchet MS"/>
                <a:cs typeface="Trebuchet MS"/>
                <a:sym typeface="Trebuchet MS"/>
              </a:rPr>
              <a:t>Custom</a:t>
            </a:r>
            <a:endParaRPr/>
          </a:p>
        </p:txBody>
      </p:sp>
      <p:sp>
        <p:nvSpPr>
          <p:cNvPr id="170" name="Google Shape;170;p22"/>
          <p:cNvSpPr txBox="1"/>
          <p:nvPr/>
        </p:nvSpPr>
        <p:spPr>
          <a:xfrm>
            <a:off x="4762000" y="8690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lt1"/>
                </a:solidFill>
                <a:latin typeface="Trebuchet MS"/>
                <a:ea typeface="Trebuchet MS"/>
                <a:cs typeface="Trebuchet MS"/>
                <a:sym typeface="Trebuchet MS"/>
              </a:rPr>
              <a:t>ResNet 50</a:t>
            </a:r>
            <a:endParaRPr/>
          </a:p>
        </p:txBody>
      </p:sp>
      <p:pic>
        <p:nvPicPr>
          <p:cNvPr id="171" name="Google Shape;171;p22"/>
          <p:cNvPicPr preferRelativeResize="0"/>
          <p:nvPr/>
        </p:nvPicPr>
        <p:blipFill>
          <a:blip r:embed="rId4">
            <a:alphaModFix/>
          </a:blip>
          <a:stretch>
            <a:fillRect/>
          </a:stretch>
        </p:blipFill>
        <p:spPr>
          <a:xfrm>
            <a:off x="730126" y="1407450"/>
            <a:ext cx="3491442" cy="32162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75" name="Shape 175"/>
        <p:cNvGrpSpPr/>
        <p:nvPr/>
      </p:nvGrpSpPr>
      <p:grpSpPr>
        <a:xfrm>
          <a:off x="0" y="0"/>
          <a:ext cx="0" cy="0"/>
          <a:chOff x="0" y="0"/>
          <a:chExt cx="0" cy="0"/>
        </a:xfrm>
      </p:grpSpPr>
      <p:sp>
        <p:nvSpPr>
          <p:cNvPr id="176" name="Google Shape;176;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rPr>
              <a:t>Implementation of Train and Test</a:t>
            </a:r>
            <a:endParaRPr>
              <a:solidFill>
                <a:srgbClr val="FFFFFF"/>
              </a:solidFill>
            </a:endParaRPr>
          </a:p>
        </p:txBody>
      </p:sp>
      <p:sp>
        <p:nvSpPr>
          <p:cNvPr id="177" name="Google Shape;177;p23"/>
          <p:cNvSpPr txBox="1"/>
          <p:nvPr/>
        </p:nvSpPr>
        <p:spPr>
          <a:xfrm>
            <a:off x="356525" y="1255300"/>
            <a:ext cx="8381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The Model was trained and </a:t>
            </a:r>
            <a:r>
              <a:rPr lang="en">
                <a:solidFill>
                  <a:schemeClr val="lt1"/>
                </a:solidFill>
                <a:latin typeface="Roboto"/>
                <a:ea typeface="Roboto"/>
                <a:cs typeface="Roboto"/>
                <a:sym typeface="Roboto"/>
              </a:rPr>
              <a:t>tested</a:t>
            </a:r>
            <a:r>
              <a:rPr lang="en">
                <a:solidFill>
                  <a:schemeClr val="lt1"/>
                </a:solidFill>
                <a:latin typeface="Roboto"/>
                <a:ea typeface="Roboto"/>
                <a:cs typeface="Roboto"/>
                <a:sym typeface="Roboto"/>
              </a:rPr>
              <a:t> with Kaggle dataset of images for count of fingers from 1 to 5 on both Left and Right hand images.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This model is saved as </a:t>
            </a:r>
            <a:r>
              <a:rPr lang="en" u="sng">
                <a:solidFill>
                  <a:schemeClr val="lt1"/>
                </a:solidFill>
                <a:latin typeface="Roboto"/>
                <a:ea typeface="Roboto"/>
                <a:cs typeface="Roboto"/>
                <a:sym typeface="Roboto"/>
              </a:rPr>
              <a:t>‘Fingers.h5’</a:t>
            </a:r>
            <a:r>
              <a:rPr lang="en">
                <a:solidFill>
                  <a:schemeClr val="lt1"/>
                </a:solidFill>
                <a:latin typeface="Roboto"/>
                <a:ea typeface="Roboto"/>
                <a:cs typeface="Roboto"/>
                <a:sym typeface="Roboto"/>
              </a:rPr>
              <a:t> in google drive to mount it on Google Colab for project live </a:t>
            </a:r>
            <a:r>
              <a:rPr lang="en">
                <a:solidFill>
                  <a:schemeClr val="lt1"/>
                </a:solidFill>
                <a:latin typeface="Roboto"/>
                <a:ea typeface="Roboto"/>
                <a:cs typeface="Roboto"/>
                <a:sym typeface="Roboto"/>
              </a:rPr>
              <a:t>implementation</a:t>
            </a:r>
            <a:r>
              <a:rPr lang="en">
                <a:solidFill>
                  <a:schemeClr val="lt1"/>
                </a:solidFill>
                <a:latin typeface="Roboto"/>
                <a:ea typeface="Roboto"/>
                <a:cs typeface="Roboto"/>
                <a:sym typeface="Roboto"/>
              </a:rPr>
              <a:t> purposes. Furthermore, the saved model is loaded using TensorFlow Keras load_model method. By </a:t>
            </a:r>
            <a:r>
              <a:rPr lang="en">
                <a:solidFill>
                  <a:schemeClr val="lt1"/>
                </a:solidFill>
                <a:latin typeface="Roboto"/>
                <a:ea typeface="Roboto"/>
                <a:cs typeface="Roboto"/>
                <a:sym typeface="Roboto"/>
              </a:rPr>
              <a:t>saving</a:t>
            </a:r>
            <a:r>
              <a:rPr lang="en">
                <a:solidFill>
                  <a:schemeClr val="lt1"/>
                </a:solidFill>
                <a:latin typeface="Roboto"/>
                <a:ea typeface="Roboto"/>
                <a:cs typeface="Roboto"/>
                <a:sym typeface="Roboto"/>
              </a:rPr>
              <a:t> the model in google drive and using mount methods in notebook improved the GPU run time efficiency.</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The user input image is then passed on to this model to </a:t>
            </a:r>
            <a:r>
              <a:rPr lang="en">
                <a:solidFill>
                  <a:schemeClr val="lt1"/>
                </a:solidFill>
                <a:latin typeface="Roboto"/>
                <a:ea typeface="Roboto"/>
                <a:cs typeface="Roboto"/>
                <a:sym typeface="Roboto"/>
              </a:rPr>
              <a:t>predict</a:t>
            </a:r>
            <a:r>
              <a:rPr lang="en">
                <a:solidFill>
                  <a:schemeClr val="lt1"/>
                </a:solidFill>
                <a:latin typeface="Roboto"/>
                <a:ea typeface="Roboto"/>
                <a:cs typeface="Roboto"/>
                <a:sym typeface="Roboto"/>
              </a:rPr>
              <a:t> the result. </a:t>
            </a:r>
            <a:endParaRPr>
              <a:solidFill>
                <a:schemeClr val="lt1"/>
              </a:solidFill>
              <a:latin typeface="Roboto"/>
              <a:ea typeface="Roboto"/>
              <a:cs typeface="Roboto"/>
              <a:sym typeface="Roboto"/>
            </a:endParaRPr>
          </a:p>
        </p:txBody>
      </p:sp>
      <p:pic>
        <p:nvPicPr>
          <p:cNvPr id="178" name="Google Shape;178;p23"/>
          <p:cNvPicPr preferRelativeResize="0"/>
          <p:nvPr/>
        </p:nvPicPr>
        <p:blipFill>
          <a:blip r:embed="rId3">
            <a:alphaModFix/>
          </a:blip>
          <a:stretch>
            <a:fillRect/>
          </a:stretch>
        </p:blipFill>
        <p:spPr>
          <a:xfrm>
            <a:off x="7531001" y="0"/>
            <a:ext cx="1613002" cy="986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82" name="Shape 182"/>
        <p:cNvGrpSpPr/>
        <p:nvPr/>
      </p:nvGrpSpPr>
      <p:grpSpPr>
        <a:xfrm>
          <a:off x="0" y="0"/>
          <a:ext cx="0" cy="0"/>
          <a:chOff x="0" y="0"/>
          <a:chExt cx="0" cy="0"/>
        </a:xfrm>
      </p:grpSpPr>
      <p:sp>
        <p:nvSpPr>
          <p:cNvPr id="183" name="Google Shape;183;p24"/>
          <p:cNvSpPr txBox="1"/>
          <p:nvPr>
            <p:ph type="title"/>
          </p:nvPr>
        </p:nvSpPr>
        <p:spPr>
          <a:xfrm>
            <a:off x="184700" y="2439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 Evaluation - user input </a:t>
            </a:r>
            <a:endParaRPr>
              <a:solidFill>
                <a:schemeClr val="lt1"/>
              </a:solidFill>
            </a:endParaRPr>
          </a:p>
        </p:txBody>
      </p:sp>
      <p:sp>
        <p:nvSpPr>
          <p:cNvPr id="184" name="Google Shape;184;p24"/>
          <p:cNvSpPr txBox="1"/>
          <p:nvPr>
            <p:ph idx="1" type="body"/>
          </p:nvPr>
        </p:nvSpPr>
        <p:spPr>
          <a:xfrm>
            <a:off x="0" y="851725"/>
            <a:ext cx="6516000" cy="3998700"/>
          </a:xfrm>
          <a:prstGeom prst="rect">
            <a:avLst/>
          </a:prstGeom>
        </p:spPr>
        <p:txBody>
          <a:bodyPr anchorCtr="0" anchor="t" bIns="91425" lIns="91425" spcFirstLastPara="1" rIns="91425" wrap="square" tIns="91425">
            <a:normAutofit fontScale="77500" lnSpcReduction="20000"/>
          </a:bodyPr>
          <a:lstStyle/>
          <a:p>
            <a:pPr indent="-317182" lvl="0" marL="457200" rtl="0" algn="l">
              <a:lnSpc>
                <a:spcPct val="100000"/>
              </a:lnSpc>
              <a:spcBef>
                <a:spcPts val="0"/>
              </a:spcBef>
              <a:spcAft>
                <a:spcPts val="0"/>
              </a:spcAft>
              <a:buClr>
                <a:schemeClr val="lt1"/>
              </a:buClr>
              <a:buSzPct val="100000"/>
              <a:buChar char="●"/>
            </a:pPr>
            <a:r>
              <a:rPr lang="en">
                <a:solidFill>
                  <a:schemeClr val="lt1"/>
                </a:solidFill>
              </a:rPr>
              <a:t>We c</a:t>
            </a:r>
            <a:r>
              <a:rPr lang="en">
                <a:solidFill>
                  <a:schemeClr val="lt1"/>
                </a:solidFill>
              </a:rPr>
              <a:t>apture live image as the user input from the browser using Python Display and Javascript </a:t>
            </a:r>
            <a:br>
              <a:rPr lang="en">
                <a:solidFill>
                  <a:schemeClr val="lt1"/>
                </a:solidFill>
              </a:rPr>
            </a:br>
            <a:br>
              <a:rPr lang="en">
                <a:solidFill>
                  <a:schemeClr val="lt1"/>
                </a:solidFill>
              </a:rPr>
            </a:br>
            <a:r>
              <a:rPr lang="en">
                <a:solidFill>
                  <a:schemeClr val="lt1"/>
                </a:solidFill>
              </a:rPr>
              <a:t>Video and Canvas elements are created on the fly and the live photo is taken from users device camera which is then displayed using CV2 (openCV) library</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17182" lvl="0" marL="457200" rtl="0" algn="l">
              <a:lnSpc>
                <a:spcPct val="100000"/>
              </a:lnSpc>
              <a:spcBef>
                <a:spcPts val="0"/>
              </a:spcBef>
              <a:spcAft>
                <a:spcPts val="0"/>
              </a:spcAft>
              <a:buClr>
                <a:schemeClr val="lt1"/>
              </a:buClr>
              <a:buSzPct val="100000"/>
              <a:buChar char="●"/>
            </a:pPr>
            <a:r>
              <a:rPr lang="en">
                <a:solidFill>
                  <a:schemeClr val="lt1"/>
                </a:solidFill>
              </a:rPr>
              <a:t>OpenCV Python is a library of Python bindings designed to solve computer vision problems. Imread method displays the picture on to the browser</a:t>
            </a:r>
            <a:br>
              <a:rPr lang="en">
                <a:solidFill>
                  <a:schemeClr val="lt1"/>
                </a:solidFill>
              </a:rPr>
            </a:b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17182" lvl="0" marL="457200" rtl="0" algn="l">
              <a:lnSpc>
                <a:spcPct val="100000"/>
              </a:lnSpc>
              <a:spcBef>
                <a:spcPts val="0"/>
              </a:spcBef>
              <a:spcAft>
                <a:spcPts val="0"/>
              </a:spcAft>
              <a:buClr>
                <a:schemeClr val="lt1"/>
              </a:buClr>
              <a:buSzPct val="100000"/>
              <a:buChar char="●"/>
            </a:pPr>
            <a:r>
              <a:rPr lang="en">
                <a:solidFill>
                  <a:schemeClr val="lt1"/>
                </a:solidFill>
              </a:rPr>
              <a:t>Because we have developed this in Google Colab, instead of openCV we have imported “cv2_imshow” from google colab patches as there were limitations </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17182" lvl="0" marL="457200" rtl="0" algn="l">
              <a:lnSpc>
                <a:spcPct val="100000"/>
              </a:lnSpc>
              <a:spcBef>
                <a:spcPts val="0"/>
              </a:spcBef>
              <a:spcAft>
                <a:spcPts val="0"/>
              </a:spcAft>
              <a:buClr>
                <a:schemeClr val="lt1"/>
              </a:buClr>
              <a:buSzPct val="100000"/>
              <a:buChar char="●"/>
            </a:pPr>
            <a:r>
              <a:rPr lang="en">
                <a:solidFill>
                  <a:schemeClr val="lt1"/>
                </a:solidFill>
              </a:rPr>
              <a:t>The captured live image is converted into black and white image using “cvtColour” method -  this conversion is needed as the model is trained with black and white image dataset from kaggle and then the image size is also adjusted for the input image similar to that of the trained dataset.</a:t>
            </a:r>
            <a:endParaRPr>
              <a:solidFill>
                <a:schemeClr val="lt1"/>
              </a:solidFill>
            </a:endParaRPr>
          </a:p>
        </p:txBody>
      </p:sp>
      <p:pic>
        <p:nvPicPr>
          <p:cNvPr id="185" name="Google Shape;185;p24"/>
          <p:cNvPicPr preferRelativeResize="0"/>
          <p:nvPr/>
        </p:nvPicPr>
        <p:blipFill>
          <a:blip r:embed="rId3">
            <a:alphaModFix/>
          </a:blip>
          <a:stretch>
            <a:fillRect/>
          </a:stretch>
        </p:blipFill>
        <p:spPr>
          <a:xfrm>
            <a:off x="7431100" y="2540007"/>
            <a:ext cx="1712901" cy="572125"/>
          </a:xfrm>
          <a:prstGeom prst="rect">
            <a:avLst/>
          </a:prstGeom>
          <a:noFill/>
          <a:ln>
            <a:noFill/>
          </a:ln>
        </p:spPr>
      </p:pic>
      <p:pic>
        <p:nvPicPr>
          <p:cNvPr id="186" name="Google Shape;186;p24"/>
          <p:cNvPicPr preferRelativeResize="0"/>
          <p:nvPr/>
        </p:nvPicPr>
        <p:blipFill>
          <a:blip r:embed="rId4">
            <a:alphaModFix/>
          </a:blip>
          <a:stretch>
            <a:fillRect/>
          </a:stretch>
        </p:blipFill>
        <p:spPr>
          <a:xfrm>
            <a:off x="7924100" y="1202250"/>
            <a:ext cx="726899" cy="896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90" name="Shape 190"/>
        <p:cNvGrpSpPr/>
        <p:nvPr/>
      </p:nvGrpSpPr>
      <p:grpSpPr>
        <a:xfrm>
          <a:off x="0" y="0"/>
          <a:ext cx="0" cy="0"/>
          <a:chOff x="0" y="0"/>
          <a:chExt cx="0" cy="0"/>
        </a:xfrm>
      </p:grpSpPr>
      <p:sp>
        <p:nvSpPr>
          <p:cNvPr id="191" name="Google Shape;191;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Loading the saved model</a:t>
            </a:r>
            <a:endParaRPr>
              <a:solidFill>
                <a:srgbClr val="FFFFFF"/>
              </a:solidFill>
            </a:endParaRPr>
          </a:p>
        </p:txBody>
      </p:sp>
      <p:pic>
        <p:nvPicPr>
          <p:cNvPr id="192" name="Google Shape;192;p25"/>
          <p:cNvPicPr preferRelativeResize="0"/>
          <p:nvPr/>
        </p:nvPicPr>
        <p:blipFill>
          <a:blip r:embed="rId3">
            <a:alphaModFix/>
          </a:blip>
          <a:stretch>
            <a:fillRect/>
          </a:stretch>
        </p:blipFill>
        <p:spPr>
          <a:xfrm>
            <a:off x="356525" y="1017800"/>
            <a:ext cx="5783424" cy="1356925"/>
          </a:xfrm>
          <a:prstGeom prst="rect">
            <a:avLst/>
          </a:prstGeom>
          <a:noFill/>
          <a:ln>
            <a:noFill/>
          </a:ln>
        </p:spPr>
      </p:pic>
      <p:pic>
        <p:nvPicPr>
          <p:cNvPr id="193" name="Google Shape;193;p25"/>
          <p:cNvPicPr preferRelativeResize="0"/>
          <p:nvPr/>
        </p:nvPicPr>
        <p:blipFill>
          <a:blip r:embed="rId4">
            <a:alphaModFix/>
          </a:blip>
          <a:stretch>
            <a:fillRect/>
          </a:stretch>
        </p:blipFill>
        <p:spPr>
          <a:xfrm>
            <a:off x="356525" y="2410950"/>
            <a:ext cx="5783425" cy="2463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97" name="Shape 197"/>
        <p:cNvGrpSpPr/>
        <p:nvPr/>
      </p:nvGrpSpPr>
      <p:grpSpPr>
        <a:xfrm>
          <a:off x="0" y="0"/>
          <a:ext cx="0" cy="0"/>
          <a:chOff x="0" y="0"/>
          <a:chExt cx="0" cy="0"/>
        </a:xfrm>
      </p:grpSpPr>
      <p:sp>
        <p:nvSpPr>
          <p:cNvPr id="198" name="Google Shape;198;p26"/>
          <p:cNvSpPr txBox="1"/>
          <p:nvPr>
            <p:ph type="title"/>
          </p:nvPr>
        </p:nvSpPr>
        <p:spPr>
          <a:xfrm>
            <a:off x="311700" y="1814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 Prediction  </a:t>
            </a:r>
            <a:endParaRPr>
              <a:solidFill>
                <a:schemeClr val="lt1"/>
              </a:solidFill>
            </a:endParaRPr>
          </a:p>
        </p:txBody>
      </p:sp>
      <p:pic>
        <p:nvPicPr>
          <p:cNvPr id="199" name="Google Shape;199;p26"/>
          <p:cNvPicPr preferRelativeResize="0"/>
          <p:nvPr/>
        </p:nvPicPr>
        <p:blipFill>
          <a:blip r:embed="rId3">
            <a:alphaModFix/>
          </a:blip>
          <a:stretch>
            <a:fillRect/>
          </a:stretch>
        </p:blipFill>
        <p:spPr>
          <a:xfrm>
            <a:off x="311700" y="1289300"/>
            <a:ext cx="2616725" cy="1962550"/>
          </a:xfrm>
          <a:prstGeom prst="rect">
            <a:avLst/>
          </a:prstGeom>
          <a:noFill/>
          <a:ln>
            <a:noFill/>
          </a:ln>
        </p:spPr>
      </p:pic>
      <p:pic>
        <p:nvPicPr>
          <p:cNvPr id="200" name="Google Shape;200;p26"/>
          <p:cNvPicPr preferRelativeResize="0"/>
          <p:nvPr/>
        </p:nvPicPr>
        <p:blipFill>
          <a:blip r:embed="rId4">
            <a:alphaModFix/>
          </a:blip>
          <a:stretch>
            <a:fillRect/>
          </a:stretch>
        </p:blipFill>
        <p:spPr>
          <a:xfrm>
            <a:off x="3268525" y="1239225"/>
            <a:ext cx="2447925" cy="2227600"/>
          </a:xfrm>
          <a:prstGeom prst="rect">
            <a:avLst/>
          </a:prstGeom>
          <a:noFill/>
          <a:ln>
            <a:noFill/>
          </a:ln>
        </p:spPr>
      </p:pic>
      <p:pic>
        <p:nvPicPr>
          <p:cNvPr id="201" name="Google Shape;201;p26"/>
          <p:cNvPicPr preferRelativeResize="0"/>
          <p:nvPr/>
        </p:nvPicPr>
        <p:blipFill>
          <a:blip r:embed="rId5">
            <a:alphaModFix/>
          </a:blip>
          <a:stretch>
            <a:fillRect/>
          </a:stretch>
        </p:blipFill>
        <p:spPr>
          <a:xfrm>
            <a:off x="152400" y="3432625"/>
            <a:ext cx="8839200" cy="780272"/>
          </a:xfrm>
          <a:prstGeom prst="rect">
            <a:avLst/>
          </a:prstGeom>
          <a:noFill/>
          <a:ln>
            <a:noFill/>
          </a:ln>
        </p:spPr>
      </p:pic>
      <p:sp>
        <p:nvSpPr>
          <p:cNvPr id="202" name="Google Shape;202;p26"/>
          <p:cNvSpPr txBox="1"/>
          <p:nvPr/>
        </p:nvSpPr>
        <p:spPr>
          <a:xfrm>
            <a:off x="311700" y="784525"/>
            <a:ext cx="26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Captured Live Photo</a:t>
            </a:r>
            <a:endParaRPr>
              <a:solidFill>
                <a:schemeClr val="lt1"/>
              </a:solidFill>
              <a:latin typeface="Roboto"/>
              <a:ea typeface="Roboto"/>
              <a:cs typeface="Roboto"/>
              <a:sym typeface="Roboto"/>
            </a:endParaRPr>
          </a:p>
        </p:txBody>
      </p:sp>
      <p:sp>
        <p:nvSpPr>
          <p:cNvPr id="203" name="Google Shape;203;p26"/>
          <p:cNvSpPr txBox="1"/>
          <p:nvPr/>
        </p:nvSpPr>
        <p:spPr>
          <a:xfrm>
            <a:off x="3542763" y="784525"/>
            <a:ext cx="26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Converted for Prediction</a:t>
            </a:r>
            <a:endParaRPr>
              <a:solidFill>
                <a:schemeClr val="lt1"/>
              </a:solidFill>
              <a:latin typeface="Roboto"/>
              <a:ea typeface="Roboto"/>
              <a:cs typeface="Roboto"/>
              <a:sym typeface="Roboto"/>
            </a:endParaRPr>
          </a:p>
        </p:txBody>
      </p:sp>
      <p:sp>
        <p:nvSpPr>
          <p:cNvPr id="204" name="Google Shape;204;p26"/>
          <p:cNvSpPr txBox="1"/>
          <p:nvPr/>
        </p:nvSpPr>
        <p:spPr>
          <a:xfrm>
            <a:off x="76230" y="4165075"/>
            <a:ext cx="88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Model Predicted as 5 fingers on the Left Hand - 5L</a:t>
            </a:r>
            <a:endParaRPr b="1">
              <a:solidFill>
                <a:schemeClr val="lt1"/>
              </a:solidFill>
              <a:latin typeface="Roboto"/>
              <a:ea typeface="Roboto"/>
              <a:cs typeface="Roboto"/>
              <a:sym typeface="Roboto"/>
            </a:endParaRPr>
          </a:p>
        </p:txBody>
      </p:sp>
      <p:sp>
        <p:nvSpPr>
          <p:cNvPr id="205" name="Google Shape;205;p26"/>
          <p:cNvSpPr/>
          <p:nvPr/>
        </p:nvSpPr>
        <p:spPr>
          <a:xfrm>
            <a:off x="268650" y="933325"/>
            <a:ext cx="97800" cy="1026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3521800" y="957375"/>
            <a:ext cx="78300" cy="786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210" name="Shape 210"/>
        <p:cNvGrpSpPr/>
        <p:nvPr/>
      </p:nvGrpSpPr>
      <p:grpSpPr>
        <a:xfrm>
          <a:off x="0" y="0"/>
          <a:ext cx="0" cy="0"/>
          <a:chOff x="0" y="0"/>
          <a:chExt cx="0" cy="0"/>
        </a:xfrm>
      </p:grpSpPr>
      <p:sp>
        <p:nvSpPr>
          <p:cNvPr id="211" name="Google Shape;211;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Model Prediction  </a:t>
            </a:r>
            <a:endParaRPr>
              <a:solidFill>
                <a:schemeClr val="lt1"/>
              </a:solidFill>
            </a:endParaRPr>
          </a:p>
        </p:txBody>
      </p:sp>
      <p:pic>
        <p:nvPicPr>
          <p:cNvPr id="212" name="Google Shape;212;p27"/>
          <p:cNvPicPr preferRelativeResize="0"/>
          <p:nvPr/>
        </p:nvPicPr>
        <p:blipFill>
          <a:blip r:embed="rId3">
            <a:alphaModFix/>
          </a:blip>
          <a:stretch>
            <a:fillRect/>
          </a:stretch>
        </p:blipFill>
        <p:spPr>
          <a:xfrm>
            <a:off x="2412863" y="1065800"/>
            <a:ext cx="4318274" cy="2878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216" name="Shape 216"/>
        <p:cNvGrpSpPr/>
        <p:nvPr/>
      </p:nvGrpSpPr>
      <p:grpSpPr>
        <a:xfrm>
          <a:off x="0" y="0"/>
          <a:ext cx="0" cy="0"/>
          <a:chOff x="0" y="0"/>
          <a:chExt cx="0" cy="0"/>
        </a:xfrm>
      </p:grpSpPr>
      <p:sp>
        <p:nvSpPr>
          <p:cNvPr id="217" name="Google Shape;217;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Summary </a:t>
            </a:r>
            <a:r>
              <a:rPr lang="en">
                <a:solidFill>
                  <a:schemeClr val="lt1"/>
                </a:solidFill>
              </a:rPr>
              <a:t> </a:t>
            </a:r>
            <a:endParaRPr>
              <a:solidFill>
                <a:schemeClr val="lt1"/>
              </a:solidFill>
            </a:endParaRPr>
          </a:p>
        </p:txBody>
      </p:sp>
      <p:sp>
        <p:nvSpPr>
          <p:cNvPr id="218" name="Google Shape;218;p28"/>
          <p:cNvSpPr txBox="1"/>
          <p:nvPr/>
        </p:nvSpPr>
        <p:spPr>
          <a:xfrm>
            <a:off x="581275" y="1163075"/>
            <a:ext cx="4552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lt1"/>
                </a:solidFill>
              </a:rPr>
              <a:t>Challenges:</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317500" lvl="0" marL="457200" rtl="0" algn="l">
              <a:spcBef>
                <a:spcPts val="0"/>
              </a:spcBef>
              <a:spcAft>
                <a:spcPts val="0"/>
              </a:spcAft>
              <a:buClr>
                <a:schemeClr val="lt1"/>
              </a:buClr>
              <a:buSzPts val="1400"/>
              <a:buAutoNum type="arabicPeriod"/>
            </a:pPr>
            <a:r>
              <a:rPr lang="en">
                <a:solidFill>
                  <a:schemeClr val="lt1"/>
                </a:solidFill>
              </a:rPr>
              <a:t>Limitation with colour images since the dataset is trained using grayscale images </a:t>
            </a:r>
            <a:endParaRPr>
              <a:solidFill>
                <a:schemeClr val="lt1"/>
              </a:solidFill>
            </a:endParaRPr>
          </a:p>
          <a:p>
            <a:pPr indent="-317500" lvl="0" marL="457200" rtl="0" algn="l">
              <a:spcBef>
                <a:spcPts val="0"/>
              </a:spcBef>
              <a:spcAft>
                <a:spcPts val="0"/>
              </a:spcAft>
              <a:buClr>
                <a:schemeClr val="lt1"/>
              </a:buClr>
              <a:buSzPts val="1400"/>
              <a:buAutoNum type="arabicPeriod"/>
            </a:pPr>
            <a:r>
              <a:rPr lang="en">
                <a:solidFill>
                  <a:schemeClr val="lt1"/>
                </a:solidFill>
              </a:rPr>
              <a:t>Colab limitations - GPU</a:t>
            </a:r>
            <a:endParaRPr>
              <a:solidFill>
                <a:schemeClr val="lt1"/>
              </a:solidFill>
            </a:endParaRPr>
          </a:p>
          <a:p>
            <a:pPr indent="-317500" lvl="0" marL="457200" rtl="0" algn="l">
              <a:spcBef>
                <a:spcPts val="0"/>
              </a:spcBef>
              <a:spcAft>
                <a:spcPts val="0"/>
              </a:spcAft>
              <a:buClr>
                <a:schemeClr val="lt1"/>
              </a:buClr>
              <a:buSzPts val="1400"/>
              <a:buAutoNum type="arabicPeriod"/>
            </a:pPr>
            <a:r>
              <a:rPr lang="en">
                <a:solidFill>
                  <a:schemeClr val="lt1"/>
                </a:solidFill>
              </a:rPr>
              <a:t>Uploading the model for every session was time consuming and figured to mount the drive and access our model via Google Drive.</a:t>
            </a:r>
            <a:endParaRPr>
              <a:solidFill>
                <a:schemeClr val="lt1"/>
              </a:solidFill>
            </a:endParaRPr>
          </a:p>
          <a:p>
            <a:pPr indent="-317500" lvl="0" marL="457200" rtl="0" algn="l">
              <a:spcBef>
                <a:spcPts val="0"/>
              </a:spcBef>
              <a:spcAft>
                <a:spcPts val="0"/>
              </a:spcAft>
              <a:buClr>
                <a:schemeClr val="lt1"/>
              </a:buClr>
              <a:buSzPts val="1400"/>
              <a:buAutoNum type="arabicPeriod"/>
            </a:pPr>
            <a:r>
              <a:rPr lang="en">
                <a:solidFill>
                  <a:schemeClr val="lt1"/>
                </a:solidFill>
              </a:rPr>
              <a:t>Prediction difficulties depends on the layers of modelling which we found challenging tweaking for accuracy and precision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219" name="Google Shape;219;p28"/>
          <p:cNvPicPr preferRelativeResize="0"/>
          <p:nvPr/>
        </p:nvPicPr>
        <p:blipFill>
          <a:blip r:embed="rId3">
            <a:alphaModFix/>
          </a:blip>
          <a:stretch>
            <a:fillRect/>
          </a:stretch>
        </p:blipFill>
        <p:spPr>
          <a:xfrm>
            <a:off x="5906825" y="1414425"/>
            <a:ext cx="3213551" cy="248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223" name="Shape 223"/>
        <p:cNvGrpSpPr/>
        <p:nvPr/>
      </p:nvGrpSpPr>
      <p:grpSpPr>
        <a:xfrm>
          <a:off x="0" y="0"/>
          <a:ext cx="0" cy="0"/>
          <a:chOff x="0" y="0"/>
          <a:chExt cx="0" cy="0"/>
        </a:xfrm>
      </p:grpSpPr>
      <p:sp>
        <p:nvSpPr>
          <p:cNvPr id="224" name="Google Shape;224;p29"/>
          <p:cNvSpPr txBox="1"/>
          <p:nvPr>
            <p:ph type="title"/>
          </p:nvPr>
        </p:nvSpPr>
        <p:spPr>
          <a:xfrm>
            <a:off x="311700" y="38852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Thank You </a:t>
            </a:r>
            <a:endParaRPr>
              <a:solidFill>
                <a:schemeClr val="lt1"/>
              </a:solidFill>
            </a:endParaRPr>
          </a:p>
        </p:txBody>
      </p:sp>
      <p:pic>
        <p:nvPicPr>
          <p:cNvPr id="225" name="Google Shape;225;p29"/>
          <p:cNvPicPr preferRelativeResize="0"/>
          <p:nvPr/>
        </p:nvPicPr>
        <p:blipFill>
          <a:blip r:embed="rId3">
            <a:alphaModFix/>
          </a:blip>
          <a:stretch>
            <a:fillRect/>
          </a:stretch>
        </p:blipFill>
        <p:spPr>
          <a:xfrm>
            <a:off x="2398588" y="1052100"/>
            <a:ext cx="4346830" cy="28978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229" name="Shape 229"/>
        <p:cNvGrpSpPr/>
        <p:nvPr/>
      </p:nvGrpSpPr>
      <p:grpSpPr>
        <a:xfrm>
          <a:off x="0" y="0"/>
          <a:ext cx="0" cy="0"/>
          <a:chOff x="0" y="0"/>
          <a:chExt cx="0" cy="0"/>
        </a:xfrm>
      </p:grpSpPr>
      <p:sp>
        <p:nvSpPr>
          <p:cNvPr id="230" name="Google Shape;230;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Questions and Answers</a:t>
            </a:r>
            <a:endParaRPr>
              <a:solidFill>
                <a:schemeClr val="lt1"/>
              </a:solidFill>
            </a:endParaRPr>
          </a:p>
        </p:txBody>
      </p:sp>
      <p:sp>
        <p:nvSpPr>
          <p:cNvPr id="231" name="Google Shape;231;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30"/>
          <p:cNvPicPr preferRelativeResize="0"/>
          <p:nvPr/>
        </p:nvPicPr>
        <p:blipFill>
          <a:blip r:embed="rId3">
            <a:alphaModFix/>
          </a:blip>
          <a:stretch>
            <a:fillRect/>
          </a:stretch>
        </p:blipFill>
        <p:spPr>
          <a:xfrm>
            <a:off x="311700" y="1141738"/>
            <a:ext cx="5081376" cy="3437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236" name="Shape 236"/>
        <p:cNvGrpSpPr/>
        <p:nvPr/>
      </p:nvGrpSpPr>
      <p:grpSpPr>
        <a:xfrm>
          <a:off x="0" y="0"/>
          <a:ext cx="0" cy="0"/>
          <a:chOff x="0" y="0"/>
          <a:chExt cx="0" cy="0"/>
        </a:xfrm>
      </p:grpSpPr>
      <p:pic>
        <p:nvPicPr>
          <p:cNvPr id="237" name="Google Shape;237;p31"/>
          <p:cNvPicPr preferRelativeResize="0"/>
          <p:nvPr/>
        </p:nvPicPr>
        <p:blipFill>
          <a:blip r:embed="rId3">
            <a:alphaModFix/>
          </a:blip>
          <a:stretch>
            <a:fillRect/>
          </a:stretch>
        </p:blipFill>
        <p:spPr>
          <a:xfrm>
            <a:off x="636000" y="608450"/>
            <a:ext cx="5910275" cy="382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93" name="Shape 93"/>
        <p:cNvGrpSpPr/>
        <p:nvPr/>
      </p:nvGrpSpPr>
      <p:grpSpPr>
        <a:xfrm>
          <a:off x="0" y="0"/>
          <a:ext cx="0" cy="0"/>
          <a:chOff x="0" y="0"/>
          <a:chExt cx="0" cy="0"/>
        </a:xfrm>
      </p:grpSpPr>
      <p:sp>
        <p:nvSpPr>
          <p:cNvPr id="94" name="Google Shape;94;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27653"/>
              <a:buFont typeface="Arial"/>
              <a:buNone/>
            </a:pPr>
            <a:r>
              <a:rPr lang="en" sz="3580">
                <a:solidFill>
                  <a:schemeClr val="lt1"/>
                </a:solidFill>
                <a:latin typeface="Times New Roman"/>
                <a:ea typeface="Times New Roman"/>
                <a:cs typeface="Times New Roman"/>
                <a:sym typeface="Times New Roman"/>
              </a:rPr>
              <a:t>MOTIVATION AND SUMMARY</a:t>
            </a:r>
            <a:r>
              <a:rPr lang="en" sz="3580">
                <a:solidFill>
                  <a:schemeClr val="lt1"/>
                </a:solidFill>
              </a:rPr>
              <a:t> </a:t>
            </a:r>
            <a:endParaRPr sz="3580">
              <a:solidFill>
                <a:schemeClr val="lt1"/>
              </a:solidFill>
            </a:endParaRPr>
          </a:p>
          <a:p>
            <a:pPr indent="0" lvl="0" marL="0" rtl="0" algn="l">
              <a:spcBef>
                <a:spcPts val="0"/>
              </a:spcBef>
              <a:spcAft>
                <a:spcPts val="0"/>
              </a:spcAft>
              <a:buNone/>
            </a:pPr>
            <a:r>
              <a:t/>
            </a:r>
            <a:endParaRPr/>
          </a:p>
        </p:txBody>
      </p:sp>
      <p:sp>
        <p:nvSpPr>
          <p:cNvPr id="95" name="Google Shape;95;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sz="1500">
                <a:solidFill>
                  <a:schemeClr val="lt1"/>
                </a:solidFill>
              </a:rPr>
              <a:t>Our group was highly </a:t>
            </a:r>
            <a:r>
              <a:rPr lang="en" sz="1500">
                <a:solidFill>
                  <a:schemeClr val="lt1"/>
                </a:solidFill>
              </a:rPr>
              <a:t>enthusiastic to use machine learning models and libraries to explore image recognition. Our research enabled us to further explore libraries, models and tests to provide an accurate working model. </a:t>
            </a:r>
            <a:endParaRPr sz="1500">
              <a:solidFill>
                <a:schemeClr val="lt1"/>
              </a:solidFill>
            </a:endParaRPr>
          </a:p>
          <a:p>
            <a:pPr indent="0" lvl="0" marL="0" rtl="0" algn="l">
              <a:spcBef>
                <a:spcPts val="1200"/>
              </a:spcBef>
              <a:spcAft>
                <a:spcPts val="0"/>
              </a:spcAft>
              <a:buNone/>
            </a:pPr>
            <a:r>
              <a:rPr i="1" lang="en" u="sng">
                <a:solidFill>
                  <a:schemeClr val="lt1"/>
                </a:solidFill>
              </a:rPr>
              <a:t>Summary description</a:t>
            </a:r>
            <a:endParaRPr i="1" u="sng">
              <a:solidFill>
                <a:schemeClr val="lt1"/>
              </a:solidFill>
            </a:endParaRPr>
          </a:p>
          <a:p>
            <a:pPr indent="-330200" lvl="0" marL="457200" rtl="0" algn="l">
              <a:spcBef>
                <a:spcPts val="1200"/>
              </a:spcBef>
              <a:spcAft>
                <a:spcPts val="0"/>
              </a:spcAft>
              <a:buClr>
                <a:schemeClr val="lt1"/>
              </a:buClr>
              <a:buSzPts val="1600"/>
              <a:buChar char="❏"/>
            </a:pPr>
            <a:r>
              <a:rPr lang="en" sz="1600">
                <a:solidFill>
                  <a:schemeClr val="lt1"/>
                </a:solidFill>
              </a:rPr>
              <a:t>Identify 0,1,2,3,4,5 via image capture [Left and Right hand]</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A dataset of 18,000 images of fingers and 12 classes were defined [Kaggle]</a:t>
            </a:r>
            <a:endParaRPr sz="1600">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CNN model and ResNet 50</a:t>
            </a:r>
            <a:endParaRPr>
              <a:solidFill>
                <a:schemeClr val="lt1"/>
              </a:solidFill>
            </a:endParaRPr>
          </a:p>
        </p:txBody>
      </p:sp>
      <p:pic>
        <p:nvPicPr>
          <p:cNvPr id="96" name="Google Shape;96;p14"/>
          <p:cNvPicPr preferRelativeResize="0"/>
          <p:nvPr/>
        </p:nvPicPr>
        <p:blipFill>
          <a:blip r:embed="rId3">
            <a:alphaModFix/>
          </a:blip>
          <a:stretch>
            <a:fillRect/>
          </a:stretch>
        </p:blipFill>
        <p:spPr>
          <a:xfrm>
            <a:off x="6066975" y="3350250"/>
            <a:ext cx="3077025" cy="1544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00" name="Shape 100"/>
        <p:cNvGrpSpPr/>
        <p:nvPr/>
      </p:nvGrpSpPr>
      <p:grpSpPr>
        <a:xfrm>
          <a:off x="0" y="0"/>
          <a:ext cx="0" cy="0"/>
          <a:chOff x="0" y="0"/>
          <a:chExt cx="0" cy="0"/>
        </a:xfrm>
      </p:grpSpPr>
      <p:sp>
        <p:nvSpPr>
          <p:cNvPr id="101" name="Google Shape;101;p15"/>
          <p:cNvSpPr txBox="1"/>
          <p:nvPr>
            <p:ph type="title"/>
          </p:nvPr>
        </p:nvSpPr>
        <p:spPr>
          <a:xfrm>
            <a:off x="71950" y="144325"/>
            <a:ext cx="6886200" cy="109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 sz="3580">
                <a:latin typeface="Times New Roman"/>
                <a:ea typeface="Times New Roman"/>
                <a:cs typeface="Times New Roman"/>
                <a:sym typeface="Times New Roman"/>
              </a:rPr>
              <a:t>Data Exploration and Summary </a:t>
            </a:r>
            <a:r>
              <a:rPr lang="en" sz="3580"/>
              <a:t> </a:t>
            </a:r>
            <a:endParaRPr sz="3580"/>
          </a:p>
        </p:txBody>
      </p:sp>
      <p:sp>
        <p:nvSpPr>
          <p:cNvPr id="102" name="Google Shape;102;p15"/>
          <p:cNvSpPr txBox="1"/>
          <p:nvPr/>
        </p:nvSpPr>
        <p:spPr>
          <a:xfrm>
            <a:off x="354375" y="1234825"/>
            <a:ext cx="6550200" cy="206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3500"/>
              </a:spcBef>
              <a:spcAft>
                <a:spcPts val="0"/>
              </a:spcAft>
              <a:buClr>
                <a:schemeClr val="lt1"/>
              </a:buClr>
              <a:buSzPts val="1200"/>
              <a:buFont typeface="Times New Roman"/>
              <a:buAutoNum type="arabicPeriod"/>
            </a:pPr>
            <a:r>
              <a:rPr lang="en" sz="1200">
                <a:solidFill>
                  <a:schemeClr val="lt1"/>
                </a:solidFill>
                <a:latin typeface="Times New Roman"/>
                <a:ea typeface="Times New Roman"/>
                <a:cs typeface="Times New Roman"/>
                <a:sym typeface="Times New Roman"/>
              </a:rPr>
              <a:t>Importing key libraries and importing the dataset </a:t>
            </a:r>
            <a:r>
              <a:rPr lang="en" sz="1200">
                <a:solidFill>
                  <a:schemeClr val="lt1"/>
                </a:solidFill>
                <a:latin typeface="Times New Roman"/>
                <a:ea typeface="Times New Roman"/>
                <a:cs typeface="Times New Roman"/>
                <a:sym typeface="Times New Roman"/>
              </a:rPr>
              <a:t>(using Kaggle)</a:t>
            </a:r>
            <a:endParaRPr sz="1200">
              <a:solidFill>
                <a:schemeClr val="lt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lt1"/>
              </a:buClr>
              <a:buSzPts val="1200"/>
              <a:buFont typeface="Times New Roman"/>
              <a:buAutoNum type="alphaLcPeriod"/>
            </a:pPr>
            <a:r>
              <a:rPr lang="en" sz="1200">
                <a:solidFill>
                  <a:schemeClr val="lt1"/>
                </a:solidFill>
                <a:latin typeface="Times New Roman"/>
                <a:ea typeface="Times New Roman"/>
                <a:cs typeface="Times New Roman"/>
                <a:sym typeface="Times New Roman"/>
              </a:rPr>
              <a:t>Tensorflow, Keras, OpenCV</a:t>
            </a:r>
            <a:endParaRPr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lang="en" sz="1200">
                <a:solidFill>
                  <a:schemeClr val="lt1"/>
                </a:solidFill>
                <a:latin typeface="Times New Roman"/>
                <a:ea typeface="Times New Roman"/>
                <a:cs typeface="Times New Roman"/>
                <a:sym typeface="Times New Roman"/>
              </a:rPr>
              <a:t>Organizing the dataset into classes and loading the dataset</a:t>
            </a:r>
            <a:endParaRPr sz="1200">
              <a:solidFill>
                <a:schemeClr val="lt1"/>
              </a:solidFill>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lt1"/>
              </a:buClr>
              <a:buSzPts val="1200"/>
              <a:buFont typeface="Times New Roman"/>
              <a:buAutoNum type="alphaLcPeriod"/>
            </a:pPr>
            <a:r>
              <a:rPr lang="en" sz="1200">
                <a:solidFill>
                  <a:schemeClr val="lt1"/>
                </a:solidFill>
                <a:latin typeface="Times New Roman"/>
                <a:ea typeface="Times New Roman"/>
                <a:cs typeface="Times New Roman"/>
                <a:sym typeface="Times New Roman"/>
              </a:rPr>
              <a:t>Train and validate Test data </a:t>
            </a:r>
            <a:endParaRPr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lang="en" sz="1200">
                <a:solidFill>
                  <a:schemeClr val="lt1"/>
                </a:solidFill>
                <a:latin typeface="Times New Roman"/>
                <a:ea typeface="Times New Roman"/>
                <a:cs typeface="Times New Roman"/>
                <a:sym typeface="Times New Roman"/>
              </a:rPr>
              <a:t>Data Augmentation </a:t>
            </a:r>
            <a:endParaRPr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lang="en" sz="1200">
                <a:solidFill>
                  <a:schemeClr val="lt1"/>
                </a:solidFill>
                <a:latin typeface="Times New Roman"/>
                <a:ea typeface="Times New Roman"/>
                <a:cs typeface="Times New Roman"/>
                <a:sym typeface="Times New Roman"/>
              </a:rPr>
              <a:t>CNN Model</a:t>
            </a:r>
            <a:endParaRPr sz="1200">
              <a:solidFill>
                <a:schemeClr val="lt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lt1"/>
              </a:buClr>
              <a:buSzPts val="1200"/>
              <a:buFont typeface="Times New Roman"/>
              <a:buAutoNum type="alphaLcPeriod"/>
            </a:pPr>
            <a:r>
              <a:rPr lang="en" sz="1200">
                <a:solidFill>
                  <a:schemeClr val="lt1"/>
                </a:solidFill>
                <a:latin typeface="Times New Roman"/>
                <a:ea typeface="Times New Roman"/>
                <a:cs typeface="Times New Roman"/>
                <a:sym typeface="Times New Roman"/>
              </a:rPr>
              <a:t>Optimizer = adam, metrics=accuracy</a:t>
            </a:r>
            <a:endParaRPr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lang="en" sz="1200">
                <a:solidFill>
                  <a:schemeClr val="lt1"/>
                </a:solidFill>
                <a:latin typeface="Times New Roman"/>
                <a:ea typeface="Times New Roman"/>
                <a:cs typeface="Times New Roman"/>
                <a:sym typeface="Times New Roman"/>
              </a:rPr>
              <a:t> Model prediction</a:t>
            </a:r>
            <a:endParaRPr sz="1200">
              <a:solidFill>
                <a:schemeClr val="lt1"/>
              </a:solidFill>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lt1"/>
              </a:buClr>
              <a:buSzPts val="1200"/>
              <a:buFont typeface="Times New Roman"/>
              <a:buAutoNum type="alphaLcPeriod"/>
            </a:pPr>
            <a:r>
              <a:rPr lang="en" sz="1200">
                <a:solidFill>
                  <a:schemeClr val="lt1"/>
                </a:solidFill>
                <a:latin typeface="Times New Roman"/>
                <a:ea typeface="Times New Roman"/>
                <a:cs typeface="Times New Roman"/>
                <a:sym typeface="Times New Roman"/>
              </a:rPr>
              <a:t>Softmax </a:t>
            </a:r>
            <a:endParaRPr sz="1200">
              <a:solidFill>
                <a:schemeClr val="lt1"/>
              </a:solidFill>
              <a:latin typeface="Times New Roman"/>
              <a:ea typeface="Times New Roman"/>
              <a:cs typeface="Times New Roman"/>
              <a:sym typeface="Times New Roman"/>
            </a:endParaRPr>
          </a:p>
        </p:txBody>
      </p:sp>
      <p:pic>
        <p:nvPicPr>
          <p:cNvPr id="103" name="Google Shape;103;p15"/>
          <p:cNvPicPr preferRelativeResize="0"/>
          <p:nvPr/>
        </p:nvPicPr>
        <p:blipFill>
          <a:blip r:embed="rId3">
            <a:alphaModFix/>
          </a:blip>
          <a:stretch>
            <a:fillRect/>
          </a:stretch>
        </p:blipFill>
        <p:spPr>
          <a:xfrm>
            <a:off x="5265800" y="2947625"/>
            <a:ext cx="1504775" cy="2079875"/>
          </a:xfrm>
          <a:prstGeom prst="rect">
            <a:avLst/>
          </a:prstGeom>
          <a:noFill/>
          <a:ln>
            <a:noFill/>
          </a:ln>
        </p:spPr>
      </p:pic>
      <p:pic>
        <p:nvPicPr>
          <p:cNvPr id="104" name="Google Shape;104;p15"/>
          <p:cNvPicPr preferRelativeResize="0"/>
          <p:nvPr/>
        </p:nvPicPr>
        <p:blipFill>
          <a:blip r:embed="rId4">
            <a:alphaModFix/>
          </a:blip>
          <a:stretch>
            <a:fillRect/>
          </a:stretch>
        </p:blipFill>
        <p:spPr>
          <a:xfrm>
            <a:off x="7255300" y="3303625"/>
            <a:ext cx="1757850" cy="1723875"/>
          </a:xfrm>
          <a:prstGeom prst="rect">
            <a:avLst/>
          </a:prstGeom>
          <a:noFill/>
          <a:ln>
            <a:noFill/>
          </a:ln>
        </p:spPr>
      </p:pic>
      <p:pic>
        <p:nvPicPr>
          <p:cNvPr id="105" name="Google Shape;105;p15"/>
          <p:cNvPicPr preferRelativeResize="0"/>
          <p:nvPr/>
        </p:nvPicPr>
        <p:blipFill>
          <a:blip r:embed="rId5">
            <a:alphaModFix/>
          </a:blip>
          <a:stretch>
            <a:fillRect/>
          </a:stretch>
        </p:blipFill>
        <p:spPr>
          <a:xfrm>
            <a:off x="8105025" y="0"/>
            <a:ext cx="1038975" cy="1038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09" name="Shape 109"/>
        <p:cNvGrpSpPr/>
        <p:nvPr/>
      </p:nvGrpSpPr>
      <p:grpSpPr>
        <a:xfrm>
          <a:off x="0" y="0"/>
          <a:ext cx="0" cy="0"/>
          <a:chOff x="0" y="0"/>
          <a:chExt cx="0" cy="0"/>
        </a:xfrm>
      </p:grpSpPr>
      <p:sp>
        <p:nvSpPr>
          <p:cNvPr id="110" name="Google Shape;110;p16"/>
          <p:cNvSpPr txBox="1"/>
          <p:nvPr>
            <p:ph type="ctrTitle"/>
          </p:nvPr>
        </p:nvSpPr>
        <p:spPr>
          <a:xfrm>
            <a:off x="194913" y="404597"/>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Model Architecture</a:t>
            </a:r>
            <a:endParaRPr sz="4500"/>
          </a:p>
        </p:txBody>
      </p:sp>
      <p:pic>
        <p:nvPicPr>
          <p:cNvPr id="111" name="Google Shape;111;p16"/>
          <p:cNvPicPr preferRelativeResize="0"/>
          <p:nvPr/>
        </p:nvPicPr>
        <p:blipFill rotWithShape="1">
          <a:blip r:embed="rId3">
            <a:alphaModFix/>
          </a:blip>
          <a:srcRect b="0" l="0" r="447" t="20095"/>
          <a:stretch/>
        </p:blipFill>
        <p:spPr>
          <a:xfrm>
            <a:off x="1458384" y="1521175"/>
            <a:ext cx="5695175" cy="168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15" name="Shape 115"/>
        <p:cNvGrpSpPr/>
        <p:nvPr/>
      </p:nvGrpSpPr>
      <p:grpSpPr>
        <a:xfrm>
          <a:off x="0" y="0"/>
          <a:ext cx="0" cy="0"/>
          <a:chOff x="0" y="0"/>
          <a:chExt cx="0" cy="0"/>
        </a:xfrm>
      </p:grpSpPr>
      <p:sp>
        <p:nvSpPr>
          <p:cNvPr id="116" name="Google Shape;116;p17"/>
          <p:cNvSpPr txBox="1"/>
          <p:nvPr>
            <p:ph type="title"/>
          </p:nvPr>
        </p:nvSpPr>
        <p:spPr>
          <a:xfrm>
            <a:off x="364500" y="392200"/>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rebuchet MS"/>
                <a:ea typeface="Trebuchet MS"/>
                <a:cs typeface="Trebuchet MS"/>
                <a:sym typeface="Trebuchet MS"/>
              </a:rPr>
              <a:t>CNN Architecture for fingers</a:t>
            </a:r>
            <a:endParaRPr>
              <a:solidFill>
                <a:schemeClr val="lt1"/>
              </a:solidFill>
              <a:latin typeface="Trebuchet MS"/>
              <a:ea typeface="Trebuchet MS"/>
              <a:cs typeface="Trebuchet MS"/>
              <a:sym typeface="Trebuchet MS"/>
            </a:endParaRPr>
          </a:p>
        </p:txBody>
      </p:sp>
      <p:pic>
        <p:nvPicPr>
          <p:cNvPr id="117" name="Google Shape;117;p17"/>
          <p:cNvPicPr preferRelativeResize="0"/>
          <p:nvPr/>
        </p:nvPicPr>
        <p:blipFill>
          <a:blip r:embed="rId3">
            <a:alphaModFix/>
          </a:blip>
          <a:stretch>
            <a:fillRect/>
          </a:stretch>
        </p:blipFill>
        <p:spPr>
          <a:xfrm>
            <a:off x="934075" y="3227675"/>
            <a:ext cx="3994524" cy="1691100"/>
          </a:xfrm>
          <a:prstGeom prst="rect">
            <a:avLst/>
          </a:prstGeom>
          <a:noFill/>
          <a:ln>
            <a:noFill/>
          </a:ln>
        </p:spPr>
      </p:pic>
      <p:sp>
        <p:nvSpPr>
          <p:cNvPr id="118" name="Google Shape;118;p17"/>
          <p:cNvSpPr txBox="1"/>
          <p:nvPr>
            <p:ph idx="4294967295" type="body"/>
          </p:nvPr>
        </p:nvSpPr>
        <p:spPr>
          <a:xfrm>
            <a:off x="91875" y="964900"/>
            <a:ext cx="8520600" cy="33390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chemeClr val="lt1"/>
              </a:buClr>
              <a:buSzPts val="1600"/>
              <a:buFont typeface="Trebuchet MS"/>
              <a:buChar char="●"/>
            </a:pPr>
            <a:r>
              <a:rPr lang="en" sz="1600">
                <a:solidFill>
                  <a:schemeClr val="lt1"/>
                </a:solidFill>
                <a:latin typeface="Trebuchet MS"/>
                <a:ea typeface="Trebuchet MS"/>
                <a:cs typeface="Trebuchet MS"/>
                <a:sym typeface="Trebuchet MS"/>
              </a:rPr>
              <a:t>One of the most popular image classification algorithm for machine learning.</a:t>
            </a:r>
            <a:endParaRPr sz="1600">
              <a:solidFill>
                <a:schemeClr val="lt1"/>
              </a:solidFill>
              <a:latin typeface="Trebuchet MS"/>
              <a:ea typeface="Trebuchet MS"/>
              <a:cs typeface="Trebuchet MS"/>
              <a:sym typeface="Trebuchet MS"/>
            </a:endParaRPr>
          </a:p>
          <a:p>
            <a:pPr indent="457200" lvl="0" marL="0" rtl="0" algn="l">
              <a:lnSpc>
                <a:spcPct val="100000"/>
              </a:lnSpc>
              <a:spcBef>
                <a:spcPts val="0"/>
              </a:spcBef>
              <a:spcAft>
                <a:spcPts val="0"/>
              </a:spcAft>
              <a:buNone/>
            </a:pPr>
            <a:r>
              <a:rPr lang="en" sz="1600">
                <a:solidFill>
                  <a:schemeClr val="lt1"/>
                </a:solidFill>
                <a:latin typeface="Trebuchet MS"/>
                <a:ea typeface="Trebuchet MS"/>
                <a:cs typeface="Trebuchet MS"/>
                <a:sym typeface="Trebuchet MS"/>
              </a:rPr>
              <a:t>Consist of  three components</a:t>
            </a:r>
            <a:endParaRPr sz="1600">
              <a:solidFill>
                <a:schemeClr val="lt1"/>
              </a:solidFill>
              <a:latin typeface="Trebuchet MS"/>
              <a:ea typeface="Trebuchet MS"/>
              <a:cs typeface="Trebuchet MS"/>
              <a:sym typeface="Trebuchet MS"/>
            </a:endParaRPr>
          </a:p>
          <a:p>
            <a:pPr indent="457200" lvl="0" marL="0" rtl="0" algn="l">
              <a:lnSpc>
                <a:spcPct val="100000"/>
              </a:lnSpc>
              <a:spcBef>
                <a:spcPts val="0"/>
              </a:spcBef>
              <a:spcAft>
                <a:spcPts val="0"/>
              </a:spcAft>
              <a:buNone/>
            </a:pPr>
            <a:r>
              <a:t/>
            </a:r>
            <a:endParaRPr sz="1600">
              <a:solidFill>
                <a:schemeClr val="lt1"/>
              </a:solidFill>
              <a:latin typeface="Trebuchet MS"/>
              <a:ea typeface="Trebuchet MS"/>
              <a:cs typeface="Trebuchet MS"/>
              <a:sym typeface="Trebuchet MS"/>
            </a:endParaRPr>
          </a:p>
          <a:p>
            <a:pPr indent="-330200" lvl="0" marL="914400" rtl="0" algn="l">
              <a:lnSpc>
                <a:spcPct val="100000"/>
              </a:lnSpc>
              <a:spcBef>
                <a:spcPts val="0"/>
              </a:spcBef>
              <a:spcAft>
                <a:spcPts val="0"/>
              </a:spcAft>
              <a:buClr>
                <a:schemeClr val="lt1"/>
              </a:buClr>
              <a:buSzPts val="1600"/>
              <a:buFont typeface="Trebuchet MS"/>
              <a:buAutoNum type="arabicPeriod"/>
            </a:pPr>
            <a:r>
              <a:rPr lang="en" sz="1600">
                <a:solidFill>
                  <a:schemeClr val="lt1"/>
                </a:solidFill>
                <a:latin typeface="Trebuchet MS"/>
                <a:ea typeface="Trebuchet MS"/>
                <a:cs typeface="Trebuchet MS"/>
                <a:sym typeface="Trebuchet MS"/>
              </a:rPr>
              <a:t>Convolutional layer</a:t>
            </a:r>
            <a:endParaRPr sz="1600">
              <a:solidFill>
                <a:schemeClr val="lt1"/>
              </a:solidFill>
              <a:latin typeface="Trebuchet MS"/>
              <a:ea typeface="Trebuchet MS"/>
              <a:cs typeface="Trebuchet MS"/>
              <a:sym typeface="Trebuchet MS"/>
            </a:endParaRPr>
          </a:p>
          <a:p>
            <a:pPr indent="0" lvl="0" marL="1371600" rtl="0" algn="l">
              <a:lnSpc>
                <a:spcPct val="100000"/>
              </a:lnSpc>
              <a:spcBef>
                <a:spcPts val="0"/>
              </a:spcBef>
              <a:spcAft>
                <a:spcPts val="0"/>
              </a:spcAft>
              <a:buNone/>
            </a:pPr>
            <a:r>
              <a:rPr lang="en" sz="1600">
                <a:solidFill>
                  <a:schemeClr val="lt1"/>
                </a:solidFill>
                <a:latin typeface="Trebuchet MS"/>
                <a:ea typeface="Trebuchet MS"/>
                <a:cs typeface="Trebuchet MS"/>
                <a:sym typeface="Trebuchet MS"/>
              </a:rPr>
              <a:t> </a:t>
            </a:r>
            <a:endParaRPr sz="1600">
              <a:solidFill>
                <a:schemeClr val="lt1"/>
              </a:solidFill>
              <a:latin typeface="Trebuchet MS"/>
              <a:ea typeface="Trebuchet MS"/>
              <a:cs typeface="Trebuchet MS"/>
              <a:sym typeface="Trebuchet MS"/>
            </a:endParaRPr>
          </a:p>
          <a:p>
            <a:pPr indent="-330200" lvl="0" marL="914400" rtl="0" algn="l">
              <a:lnSpc>
                <a:spcPct val="100000"/>
              </a:lnSpc>
              <a:spcBef>
                <a:spcPts val="0"/>
              </a:spcBef>
              <a:spcAft>
                <a:spcPts val="0"/>
              </a:spcAft>
              <a:buClr>
                <a:schemeClr val="lt1"/>
              </a:buClr>
              <a:buSzPts val="1600"/>
              <a:buFont typeface="Trebuchet MS"/>
              <a:buAutoNum type="arabicPeriod"/>
            </a:pPr>
            <a:r>
              <a:rPr lang="en" sz="1600">
                <a:solidFill>
                  <a:schemeClr val="lt1"/>
                </a:solidFill>
                <a:latin typeface="Trebuchet MS"/>
                <a:ea typeface="Trebuchet MS"/>
                <a:cs typeface="Trebuchet MS"/>
                <a:sym typeface="Trebuchet MS"/>
              </a:rPr>
              <a:t>Max pooling layer</a:t>
            </a:r>
            <a:endParaRPr sz="1600">
              <a:solidFill>
                <a:schemeClr val="lt1"/>
              </a:solidFill>
              <a:latin typeface="Trebuchet MS"/>
              <a:ea typeface="Trebuchet MS"/>
              <a:cs typeface="Trebuchet MS"/>
              <a:sym typeface="Trebuchet MS"/>
            </a:endParaRPr>
          </a:p>
          <a:p>
            <a:pPr indent="0" lvl="0" marL="1371600" rtl="0" algn="l">
              <a:lnSpc>
                <a:spcPct val="100000"/>
              </a:lnSpc>
              <a:spcBef>
                <a:spcPts val="0"/>
              </a:spcBef>
              <a:spcAft>
                <a:spcPts val="0"/>
              </a:spcAft>
              <a:buNone/>
            </a:pPr>
            <a:r>
              <a:t/>
            </a:r>
            <a:endParaRPr sz="1600">
              <a:solidFill>
                <a:schemeClr val="lt1"/>
              </a:solidFill>
              <a:latin typeface="Trebuchet MS"/>
              <a:ea typeface="Trebuchet MS"/>
              <a:cs typeface="Trebuchet MS"/>
              <a:sym typeface="Trebuchet MS"/>
            </a:endParaRPr>
          </a:p>
          <a:p>
            <a:pPr indent="-330200" lvl="0" marL="914400" rtl="0" algn="l">
              <a:lnSpc>
                <a:spcPct val="100000"/>
              </a:lnSpc>
              <a:spcBef>
                <a:spcPts val="0"/>
              </a:spcBef>
              <a:spcAft>
                <a:spcPts val="0"/>
              </a:spcAft>
              <a:buClr>
                <a:schemeClr val="lt1"/>
              </a:buClr>
              <a:buSzPts val="1600"/>
              <a:buFont typeface="Trebuchet MS"/>
              <a:buAutoNum type="arabicPeriod"/>
            </a:pPr>
            <a:r>
              <a:rPr lang="en" sz="1600">
                <a:solidFill>
                  <a:schemeClr val="lt1"/>
                </a:solidFill>
                <a:latin typeface="Trebuchet MS"/>
                <a:ea typeface="Trebuchet MS"/>
                <a:cs typeface="Trebuchet MS"/>
                <a:sym typeface="Trebuchet MS"/>
              </a:rPr>
              <a:t>Flatten and dense layer</a:t>
            </a:r>
            <a:endParaRPr sz="1600">
              <a:solidFill>
                <a:schemeClr val="lt1"/>
              </a:solidFill>
              <a:latin typeface="Trebuchet MS"/>
              <a:ea typeface="Trebuchet MS"/>
              <a:cs typeface="Trebuchet MS"/>
              <a:sym typeface="Trebuchet MS"/>
            </a:endParaRPr>
          </a:p>
          <a:p>
            <a:pPr indent="0" lvl="0" marL="0" rtl="0" algn="l">
              <a:lnSpc>
                <a:spcPct val="100000"/>
              </a:lnSpc>
              <a:spcBef>
                <a:spcPts val="0"/>
              </a:spcBef>
              <a:spcAft>
                <a:spcPts val="0"/>
              </a:spcAft>
              <a:buNone/>
            </a:pPr>
            <a:r>
              <a:rPr lang="en" sz="1600">
                <a:solidFill>
                  <a:schemeClr val="lt1"/>
                </a:solidFill>
                <a:latin typeface="Trebuchet MS"/>
                <a:ea typeface="Trebuchet MS"/>
                <a:cs typeface="Trebuchet MS"/>
                <a:sym typeface="Trebuchet MS"/>
              </a:rPr>
              <a:t>	</a:t>
            </a:r>
            <a:endParaRPr sz="1600">
              <a:solidFill>
                <a:schemeClr val="lt1"/>
              </a:solidFill>
              <a:latin typeface="Trebuchet MS"/>
              <a:ea typeface="Trebuchet MS"/>
              <a:cs typeface="Trebuchet MS"/>
              <a:sym typeface="Trebuchet MS"/>
            </a:endParaRPr>
          </a:p>
        </p:txBody>
      </p:sp>
      <p:pic>
        <p:nvPicPr>
          <p:cNvPr id="119" name="Google Shape;119;p17"/>
          <p:cNvPicPr preferRelativeResize="0"/>
          <p:nvPr/>
        </p:nvPicPr>
        <p:blipFill>
          <a:blip r:embed="rId4">
            <a:alphaModFix/>
          </a:blip>
          <a:stretch>
            <a:fillRect/>
          </a:stretch>
        </p:blipFill>
        <p:spPr>
          <a:xfrm>
            <a:off x="6336425" y="2530250"/>
            <a:ext cx="2753341" cy="2495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23" name="Shape 123"/>
        <p:cNvGrpSpPr/>
        <p:nvPr/>
      </p:nvGrpSpPr>
      <p:grpSpPr>
        <a:xfrm>
          <a:off x="0" y="0"/>
          <a:ext cx="0" cy="0"/>
          <a:chOff x="0" y="0"/>
          <a:chExt cx="0" cy="0"/>
        </a:xfrm>
      </p:grpSpPr>
      <p:sp>
        <p:nvSpPr>
          <p:cNvPr id="124" name="Google Shape;124;p18"/>
          <p:cNvSpPr txBox="1"/>
          <p:nvPr/>
        </p:nvSpPr>
        <p:spPr>
          <a:xfrm flipH="1" rot="10800000">
            <a:off x="68313" y="1318500"/>
            <a:ext cx="8823300" cy="3201600"/>
          </a:xfrm>
          <a:prstGeom prst="rect">
            <a:avLst/>
          </a:prstGeom>
          <a:solidFill>
            <a:srgbClr val="6FA8DC"/>
          </a:solid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25" name="Google Shape;125;p18"/>
          <p:cNvSpPr txBox="1"/>
          <p:nvPr>
            <p:ph type="title"/>
          </p:nvPr>
        </p:nvSpPr>
        <p:spPr>
          <a:xfrm rot="627">
            <a:off x="202520" y="22769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Trebuchet MS"/>
                <a:ea typeface="Trebuchet MS"/>
                <a:cs typeface="Trebuchet MS"/>
                <a:sym typeface="Trebuchet MS"/>
              </a:rPr>
              <a:t>CNN</a:t>
            </a:r>
            <a:r>
              <a:rPr lang="en">
                <a:solidFill>
                  <a:schemeClr val="lt1"/>
                </a:solidFill>
                <a:latin typeface="Trebuchet MS"/>
                <a:ea typeface="Trebuchet MS"/>
                <a:cs typeface="Trebuchet MS"/>
                <a:sym typeface="Trebuchet MS"/>
              </a:rPr>
              <a:t> Architecture</a:t>
            </a:r>
            <a:endParaRPr>
              <a:solidFill>
                <a:schemeClr val="lt1"/>
              </a:solidFill>
              <a:latin typeface="Trebuchet MS"/>
              <a:ea typeface="Trebuchet MS"/>
              <a:cs typeface="Trebuchet MS"/>
              <a:sym typeface="Trebuchet MS"/>
            </a:endParaRPr>
          </a:p>
        </p:txBody>
      </p:sp>
      <p:sp>
        <p:nvSpPr>
          <p:cNvPr id="126" name="Google Shape;126;p18"/>
          <p:cNvSpPr txBox="1"/>
          <p:nvPr>
            <p:ph idx="4294967295" type="body"/>
          </p:nvPr>
        </p:nvSpPr>
        <p:spPr>
          <a:xfrm>
            <a:off x="202525" y="824400"/>
            <a:ext cx="7705800" cy="435900"/>
          </a:xfrm>
          <a:prstGeom prst="rect">
            <a:avLst/>
          </a:prstGeom>
        </p:spPr>
        <p:txBody>
          <a:bodyPr anchorCtr="0" anchor="t" bIns="91425" lIns="91425" spcFirstLastPara="1" rIns="91425" wrap="square" tIns="91425">
            <a:normAutofit lnSpcReduction="10000"/>
          </a:bodyPr>
          <a:lstStyle/>
          <a:p>
            <a:pPr indent="-342900" lvl="0" marL="457200" rtl="0" algn="l">
              <a:lnSpc>
                <a:spcPct val="100000"/>
              </a:lnSpc>
              <a:spcBef>
                <a:spcPts val="0"/>
              </a:spcBef>
              <a:spcAft>
                <a:spcPts val="0"/>
              </a:spcAft>
              <a:buClr>
                <a:schemeClr val="lt1"/>
              </a:buClr>
              <a:buSzPts val="1800"/>
              <a:buFont typeface="Trebuchet MS"/>
              <a:buChar char="-"/>
            </a:pPr>
            <a:r>
              <a:rPr lang="en">
                <a:solidFill>
                  <a:schemeClr val="lt1"/>
                </a:solidFill>
                <a:latin typeface="Trebuchet MS"/>
                <a:ea typeface="Trebuchet MS"/>
                <a:cs typeface="Trebuchet MS"/>
                <a:sym typeface="Trebuchet MS"/>
              </a:rPr>
              <a:t>Visualization of convolutional filter</a:t>
            </a:r>
            <a:endParaRPr>
              <a:latin typeface="Trebuchet MS"/>
              <a:ea typeface="Trebuchet MS"/>
              <a:cs typeface="Trebuchet MS"/>
              <a:sym typeface="Trebuchet MS"/>
            </a:endParaRPr>
          </a:p>
        </p:txBody>
      </p:sp>
      <p:pic>
        <p:nvPicPr>
          <p:cNvPr id="127" name="Google Shape;127;p18"/>
          <p:cNvPicPr preferRelativeResize="0"/>
          <p:nvPr/>
        </p:nvPicPr>
        <p:blipFill>
          <a:blip r:embed="rId3">
            <a:alphaModFix/>
          </a:blip>
          <a:stretch>
            <a:fillRect/>
          </a:stretch>
        </p:blipFill>
        <p:spPr>
          <a:xfrm>
            <a:off x="165175" y="1709975"/>
            <a:ext cx="2765624" cy="2756300"/>
          </a:xfrm>
          <a:prstGeom prst="rect">
            <a:avLst/>
          </a:prstGeom>
          <a:noFill/>
          <a:ln>
            <a:noFill/>
          </a:ln>
        </p:spPr>
      </p:pic>
      <p:pic>
        <p:nvPicPr>
          <p:cNvPr id="128" name="Google Shape;128;p18"/>
          <p:cNvPicPr preferRelativeResize="0"/>
          <p:nvPr/>
        </p:nvPicPr>
        <p:blipFill>
          <a:blip r:embed="rId4">
            <a:alphaModFix/>
          </a:blip>
          <a:stretch>
            <a:fillRect/>
          </a:stretch>
        </p:blipFill>
        <p:spPr>
          <a:xfrm>
            <a:off x="3097163" y="1735609"/>
            <a:ext cx="2765626" cy="2705065"/>
          </a:xfrm>
          <a:prstGeom prst="rect">
            <a:avLst/>
          </a:prstGeom>
          <a:noFill/>
          <a:ln>
            <a:noFill/>
          </a:ln>
        </p:spPr>
      </p:pic>
      <p:pic>
        <p:nvPicPr>
          <p:cNvPr id="129" name="Google Shape;129;p18"/>
          <p:cNvPicPr preferRelativeResize="0"/>
          <p:nvPr/>
        </p:nvPicPr>
        <p:blipFill>
          <a:blip r:embed="rId5">
            <a:alphaModFix/>
          </a:blip>
          <a:stretch>
            <a:fillRect/>
          </a:stretch>
        </p:blipFill>
        <p:spPr>
          <a:xfrm>
            <a:off x="5992825" y="1753425"/>
            <a:ext cx="2729150" cy="2669401"/>
          </a:xfrm>
          <a:prstGeom prst="rect">
            <a:avLst/>
          </a:prstGeom>
          <a:noFill/>
          <a:ln>
            <a:noFill/>
          </a:ln>
        </p:spPr>
      </p:pic>
      <p:cxnSp>
        <p:nvCxnSpPr>
          <p:cNvPr id="130" name="Google Shape;130;p18"/>
          <p:cNvCxnSpPr/>
          <p:nvPr/>
        </p:nvCxnSpPr>
        <p:spPr>
          <a:xfrm>
            <a:off x="282575" y="4683200"/>
            <a:ext cx="2538300" cy="9000"/>
          </a:xfrm>
          <a:prstGeom prst="straightConnector1">
            <a:avLst/>
          </a:prstGeom>
          <a:noFill/>
          <a:ln cap="flat" cmpd="sng" w="9525">
            <a:solidFill>
              <a:schemeClr val="dk2"/>
            </a:solidFill>
            <a:prstDash val="solid"/>
            <a:round/>
            <a:headEnd len="med" w="med" type="none"/>
            <a:tailEnd len="med" w="med" type="none"/>
          </a:ln>
        </p:spPr>
      </p:cxnSp>
      <p:cxnSp>
        <p:nvCxnSpPr>
          <p:cNvPr id="131" name="Google Shape;131;p18"/>
          <p:cNvCxnSpPr/>
          <p:nvPr/>
        </p:nvCxnSpPr>
        <p:spPr>
          <a:xfrm>
            <a:off x="3162200" y="4685450"/>
            <a:ext cx="2700600" cy="0"/>
          </a:xfrm>
          <a:prstGeom prst="straightConnector1">
            <a:avLst/>
          </a:prstGeom>
          <a:noFill/>
          <a:ln cap="flat" cmpd="sng" w="9525">
            <a:solidFill>
              <a:schemeClr val="dk2"/>
            </a:solidFill>
            <a:prstDash val="solid"/>
            <a:round/>
            <a:headEnd len="med" w="med" type="none"/>
            <a:tailEnd len="med" w="med" type="none"/>
          </a:ln>
        </p:spPr>
      </p:cxnSp>
      <p:cxnSp>
        <p:nvCxnSpPr>
          <p:cNvPr id="132" name="Google Shape;132;p18"/>
          <p:cNvCxnSpPr/>
          <p:nvPr/>
        </p:nvCxnSpPr>
        <p:spPr>
          <a:xfrm flipH="1" rot="10800000">
            <a:off x="6078675" y="4666250"/>
            <a:ext cx="2643300" cy="19200"/>
          </a:xfrm>
          <a:prstGeom prst="straightConnector1">
            <a:avLst/>
          </a:prstGeom>
          <a:noFill/>
          <a:ln cap="flat" cmpd="sng" w="9525">
            <a:solidFill>
              <a:schemeClr val="dk2"/>
            </a:solidFill>
            <a:prstDash val="solid"/>
            <a:round/>
            <a:headEnd len="med" w="med" type="none"/>
            <a:tailEnd len="med" w="med" type="none"/>
          </a:ln>
        </p:spPr>
      </p:cxnSp>
      <p:sp>
        <p:nvSpPr>
          <p:cNvPr id="133" name="Google Shape;133;p18"/>
          <p:cNvSpPr txBox="1"/>
          <p:nvPr/>
        </p:nvSpPr>
        <p:spPr>
          <a:xfrm>
            <a:off x="2383075" y="1516700"/>
            <a:ext cx="54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4" name="Google Shape;134;p18"/>
          <p:cNvSpPr txBox="1"/>
          <p:nvPr/>
        </p:nvSpPr>
        <p:spPr>
          <a:xfrm>
            <a:off x="280775" y="1353225"/>
            <a:ext cx="25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 1st Convolutional Layer</a:t>
            </a:r>
            <a:endParaRPr>
              <a:solidFill>
                <a:schemeClr val="lt1"/>
              </a:solidFill>
              <a:latin typeface="Roboto"/>
              <a:ea typeface="Roboto"/>
              <a:cs typeface="Roboto"/>
              <a:sym typeface="Roboto"/>
            </a:endParaRPr>
          </a:p>
        </p:txBody>
      </p:sp>
      <p:sp>
        <p:nvSpPr>
          <p:cNvPr id="135" name="Google Shape;135;p18"/>
          <p:cNvSpPr txBox="1"/>
          <p:nvPr/>
        </p:nvSpPr>
        <p:spPr>
          <a:xfrm>
            <a:off x="3158325" y="1353225"/>
            <a:ext cx="264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oboto"/>
                <a:ea typeface="Roboto"/>
                <a:cs typeface="Roboto"/>
                <a:sym typeface="Roboto"/>
              </a:rPr>
              <a:t> 2nd Convolutional Layer</a:t>
            </a:r>
            <a:endParaRPr>
              <a:solidFill>
                <a:schemeClr val="lt1"/>
              </a:solidFill>
              <a:latin typeface="Roboto"/>
              <a:ea typeface="Roboto"/>
              <a:cs typeface="Roboto"/>
              <a:sym typeface="Roboto"/>
            </a:endParaRPr>
          </a:p>
        </p:txBody>
      </p:sp>
      <p:sp>
        <p:nvSpPr>
          <p:cNvPr id="136" name="Google Shape;136;p18"/>
          <p:cNvSpPr txBox="1"/>
          <p:nvPr/>
        </p:nvSpPr>
        <p:spPr>
          <a:xfrm>
            <a:off x="6078675" y="1353225"/>
            <a:ext cx="26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 3rd Convolutional Layer</a:t>
            </a:r>
            <a:endParaRPr>
              <a:solidFill>
                <a:schemeClr val="lt1"/>
              </a:solidFill>
              <a:latin typeface="Roboto"/>
              <a:ea typeface="Roboto"/>
              <a:cs typeface="Roboto"/>
              <a:sym typeface="Roboto"/>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40" name="Shape 140"/>
        <p:cNvGrpSpPr/>
        <p:nvPr/>
      </p:nvGrpSpPr>
      <p:grpSpPr>
        <a:xfrm>
          <a:off x="0" y="0"/>
          <a:ext cx="0" cy="0"/>
          <a:chOff x="0" y="0"/>
          <a:chExt cx="0" cy="0"/>
        </a:xfrm>
      </p:grpSpPr>
      <p:sp>
        <p:nvSpPr>
          <p:cNvPr id="141" name="Google Shape;141;p19"/>
          <p:cNvSpPr txBox="1"/>
          <p:nvPr>
            <p:ph type="title"/>
          </p:nvPr>
        </p:nvSpPr>
        <p:spPr>
          <a:xfrm>
            <a:off x="311700" y="294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rebuchet MS"/>
                <a:ea typeface="Trebuchet MS"/>
                <a:cs typeface="Trebuchet MS"/>
                <a:sym typeface="Trebuchet MS"/>
              </a:rPr>
              <a:t>Convolutional Neural Network Architecture</a:t>
            </a:r>
            <a:endParaRPr>
              <a:solidFill>
                <a:schemeClr val="lt1"/>
              </a:solidFill>
              <a:latin typeface="Trebuchet MS"/>
              <a:ea typeface="Trebuchet MS"/>
              <a:cs typeface="Trebuchet MS"/>
              <a:sym typeface="Trebuchet MS"/>
            </a:endParaRPr>
          </a:p>
        </p:txBody>
      </p:sp>
      <p:sp>
        <p:nvSpPr>
          <p:cNvPr id="142" name="Google Shape;142;p19"/>
          <p:cNvSpPr txBox="1"/>
          <p:nvPr>
            <p:ph idx="1" type="body"/>
          </p:nvPr>
        </p:nvSpPr>
        <p:spPr>
          <a:xfrm>
            <a:off x="311700" y="762975"/>
            <a:ext cx="2037900" cy="4092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800">
                <a:solidFill>
                  <a:schemeClr val="lt1"/>
                </a:solidFill>
                <a:latin typeface="Trebuchet MS"/>
                <a:ea typeface="Trebuchet MS"/>
                <a:cs typeface="Trebuchet MS"/>
                <a:sym typeface="Trebuchet MS"/>
              </a:rPr>
              <a:t>Outcome</a:t>
            </a:r>
            <a:endParaRPr sz="2800">
              <a:solidFill>
                <a:schemeClr val="lt1"/>
              </a:solidFill>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800">
              <a:solidFill>
                <a:schemeClr val="lt1"/>
              </a:solidFill>
              <a:latin typeface="Trebuchet MS"/>
              <a:ea typeface="Trebuchet MS"/>
              <a:cs typeface="Trebuchet MS"/>
              <a:sym typeface="Trebuchet MS"/>
            </a:endParaRPr>
          </a:p>
          <a:p>
            <a:pPr indent="0" lvl="0" marL="0" rtl="0" algn="l">
              <a:lnSpc>
                <a:spcPct val="100000"/>
              </a:lnSpc>
              <a:spcBef>
                <a:spcPts val="0"/>
              </a:spcBef>
              <a:spcAft>
                <a:spcPts val="0"/>
              </a:spcAft>
              <a:buNone/>
            </a:pPr>
            <a:r>
              <a:rPr lang="en">
                <a:solidFill>
                  <a:schemeClr val="lt1"/>
                </a:solidFill>
                <a:latin typeface="Trebuchet MS"/>
                <a:ea typeface="Trebuchet MS"/>
                <a:cs typeface="Trebuchet MS"/>
                <a:sym typeface="Trebuchet MS"/>
              </a:rPr>
              <a:t> </a:t>
            </a:r>
            <a:endParaRPr>
              <a:solidFill>
                <a:schemeClr val="lt1"/>
              </a:solidFill>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a:solidFill>
                <a:schemeClr val="lt1"/>
              </a:solidFill>
              <a:latin typeface="Trebuchet MS"/>
              <a:ea typeface="Trebuchet MS"/>
              <a:cs typeface="Trebuchet MS"/>
              <a:sym typeface="Trebuchet MS"/>
            </a:endParaRPr>
          </a:p>
          <a:p>
            <a:pPr indent="0" lvl="0" marL="0" rtl="0" algn="l">
              <a:lnSpc>
                <a:spcPct val="100000"/>
              </a:lnSpc>
              <a:spcBef>
                <a:spcPts val="0"/>
              </a:spcBef>
              <a:spcAft>
                <a:spcPts val="0"/>
              </a:spcAft>
              <a:buNone/>
            </a:pPr>
            <a:r>
              <a:rPr lang="en" sz="2800">
                <a:solidFill>
                  <a:schemeClr val="lt1"/>
                </a:solidFill>
              </a:rPr>
              <a:t> </a:t>
            </a:r>
            <a:endParaRPr/>
          </a:p>
        </p:txBody>
      </p:sp>
      <p:sp>
        <p:nvSpPr>
          <p:cNvPr id="143" name="Google Shape;143;p19"/>
          <p:cNvSpPr txBox="1"/>
          <p:nvPr/>
        </p:nvSpPr>
        <p:spPr>
          <a:xfrm>
            <a:off x="-126250" y="4430775"/>
            <a:ext cx="81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4" name="Google Shape;144;p19"/>
          <p:cNvPicPr preferRelativeResize="0"/>
          <p:nvPr/>
        </p:nvPicPr>
        <p:blipFill rotWithShape="1">
          <a:blip r:embed="rId3">
            <a:alphaModFix/>
          </a:blip>
          <a:srcRect b="0" l="0" r="0" t="1234"/>
          <a:stretch/>
        </p:blipFill>
        <p:spPr>
          <a:xfrm>
            <a:off x="2525413" y="1293375"/>
            <a:ext cx="2932725" cy="3599375"/>
          </a:xfrm>
          <a:prstGeom prst="rect">
            <a:avLst/>
          </a:prstGeom>
          <a:noFill/>
          <a:ln>
            <a:noFill/>
          </a:ln>
        </p:spPr>
      </p:pic>
      <p:sp>
        <p:nvSpPr>
          <p:cNvPr id="145" name="Google Shape;145;p19"/>
          <p:cNvSpPr txBox="1"/>
          <p:nvPr/>
        </p:nvSpPr>
        <p:spPr>
          <a:xfrm>
            <a:off x="151425" y="1340698"/>
            <a:ext cx="2198100" cy="2478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Trebuchet MS"/>
              <a:buChar char="➔"/>
            </a:pPr>
            <a:r>
              <a:rPr lang="en" sz="1500">
                <a:solidFill>
                  <a:schemeClr val="lt1"/>
                </a:solidFill>
                <a:latin typeface="Trebuchet MS"/>
                <a:ea typeface="Trebuchet MS"/>
                <a:cs typeface="Trebuchet MS"/>
                <a:sym typeface="Trebuchet MS"/>
              </a:rPr>
              <a:t>Trained over 10 Epochs.</a:t>
            </a:r>
            <a:endParaRPr sz="1500">
              <a:solidFill>
                <a:schemeClr val="lt1"/>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chemeClr val="lt1"/>
              </a:solidFill>
              <a:latin typeface="Trebuchet MS"/>
              <a:ea typeface="Trebuchet MS"/>
              <a:cs typeface="Trebuchet MS"/>
              <a:sym typeface="Trebuchet MS"/>
            </a:endParaRPr>
          </a:p>
          <a:p>
            <a:pPr indent="-323850" lvl="0" marL="457200" rtl="0" algn="l">
              <a:spcBef>
                <a:spcPts val="0"/>
              </a:spcBef>
              <a:spcAft>
                <a:spcPts val="0"/>
              </a:spcAft>
              <a:buClr>
                <a:schemeClr val="lt1"/>
              </a:buClr>
              <a:buSzPts val="1500"/>
              <a:buFont typeface="Trebuchet MS"/>
              <a:buChar char="➔"/>
            </a:pPr>
            <a:r>
              <a:rPr lang="en" sz="1500">
                <a:solidFill>
                  <a:schemeClr val="lt1"/>
                </a:solidFill>
                <a:latin typeface="Trebuchet MS"/>
                <a:ea typeface="Trebuchet MS"/>
                <a:cs typeface="Trebuchet MS"/>
                <a:sym typeface="Trebuchet MS"/>
              </a:rPr>
              <a:t>Some differences but validation data is in line with the training training data is a good fit.</a:t>
            </a:r>
            <a:endParaRPr sz="1500">
              <a:solidFill>
                <a:schemeClr val="lt1"/>
              </a:solidFill>
              <a:latin typeface="Trebuchet MS"/>
              <a:ea typeface="Trebuchet MS"/>
              <a:cs typeface="Trebuchet MS"/>
              <a:sym typeface="Trebuchet MS"/>
            </a:endParaRPr>
          </a:p>
          <a:p>
            <a:pPr indent="0" lvl="0" marL="0" rtl="0" algn="l">
              <a:spcBef>
                <a:spcPts val="0"/>
              </a:spcBef>
              <a:spcAft>
                <a:spcPts val="0"/>
              </a:spcAft>
              <a:buNone/>
            </a:pPr>
            <a:r>
              <a:t/>
            </a:r>
            <a:endParaRPr>
              <a:latin typeface="Roboto"/>
              <a:ea typeface="Roboto"/>
              <a:cs typeface="Roboto"/>
              <a:sym typeface="Roboto"/>
            </a:endParaRPr>
          </a:p>
        </p:txBody>
      </p:sp>
      <p:pic>
        <p:nvPicPr>
          <p:cNvPr id="146" name="Google Shape;146;p19"/>
          <p:cNvPicPr preferRelativeResize="0"/>
          <p:nvPr/>
        </p:nvPicPr>
        <p:blipFill>
          <a:blip r:embed="rId4">
            <a:alphaModFix/>
          </a:blip>
          <a:stretch>
            <a:fillRect/>
          </a:stretch>
        </p:blipFill>
        <p:spPr>
          <a:xfrm>
            <a:off x="5458150" y="1293375"/>
            <a:ext cx="3599374" cy="3599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50" name="Shape 150"/>
        <p:cNvGrpSpPr/>
        <p:nvPr/>
      </p:nvGrpSpPr>
      <p:grpSpPr>
        <a:xfrm>
          <a:off x="0" y="0"/>
          <a:ext cx="0" cy="0"/>
          <a:chOff x="0" y="0"/>
          <a:chExt cx="0" cy="0"/>
        </a:xfrm>
      </p:grpSpPr>
      <p:sp>
        <p:nvSpPr>
          <p:cNvPr id="151" name="Google Shape;151;p20"/>
          <p:cNvSpPr txBox="1"/>
          <p:nvPr>
            <p:ph type="title"/>
          </p:nvPr>
        </p:nvSpPr>
        <p:spPr>
          <a:xfrm>
            <a:off x="364500" y="392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rebuchet MS"/>
                <a:ea typeface="Trebuchet MS"/>
                <a:cs typeface="Trebuchet MS"/>
                <a:sym typeface="Trebuchet MS"/>
              </a:rPr>
              <a:t>ResNet 50 (CNN) Model</a:t>
            </a:r>
            <a:r>
              <a:rPr lang="en">
                <a:solidFill>
                  <a:schemeClr val="lt1"/>
                </a:solidFill>
                <a:latin typeface="Trebuchet MS"/>
                <a:ea typeface="Trebuchet MS"/>
                <a:cs typeface="Trebuchet MS"/>
                <a:sym typeface="Trebuchet MS"/>
              </a:rPr>
              <a:t> </a:t>
            </a:r>
            <a:endParaRPr>
              <a:solidFill>
                <a:schemeClr val="lt1"/>
              </a:solidFill>
              <a:latin typeface="Trebuchet MS"/>
              <a:ea typeface="Trebuchet MS"/>
              <a:cs typeface="Trebuchet MS"/>
              <a:sym typeface="Trebuchet MS"/>
            </a:endParaRPr>
          </a:p>
        </p:txBody>
      </p:sp>
      <p:sp>
        <p:nvSpPr>
          <p:cNvPr id="152" name="Google Shape;152;p20"/>
          <p:cNvSpPr txBox="1"/>
          <p:nvPr>
            <p:ph idx="1" type="body"/>
          </p:nvPr>
        </p:nvSpPr>
        <p:spPr>
          <a:xfrm>
            <a:off x="306875" y="1142925"/>
            <a:ext cx="8520600" cy="35790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00000"/>
              </a:lnSpc>
              <a:spcBef>
                <a:spcPts val="0"/>
              </a:spcBef>
              <a:spcAft>
                <a:spcPts val="0"/>
              </a:spcAft>
              <a:buClr>
                <a:schemeClr val="lt1"/>
              </a:buClr>
              <a:buSzPct val="100000"/>
              <a:buFont typeface="Trebuchet MS"/>
              <a:buChar char="●"/>
            </a:pPr>
            <a:r>
              <a:rPr lang="en">
                <a:solidFill>
                  <a:schemeClr val="lt1"/>
                </a:solidFill>
                <a:latin typeface="Trebuchet MS"/>
                <a:ea typeface="Trebuchet MS"/>
                <a:cs typeface="Trebuchet MS"/>
                <a:sym typeface="Trebuchet MS"/>
              </a:rPr>
              <a:t>ResNet 50 (CNN) Model is a </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rPr lang="en">
                <a:solidFill>
                  <a:schemeClr val="lt1"/>
                </a:solidFill>
                <a:latin typeface="Trebuchet MS"/>
                <a:ea typeface="Trebuchet MS"/>
                <a:cs typeface="Trebuchet MS"/>
                <a:sym typeface="Trebuchet MS"/>
              </a:rPr>
              <a:t>CNN that is 50 layers deep.</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rPr lang="en">
                <a:solidFill>
                  <a:schemeClr val="lt1"/>
                </a:solidFill>
                <a:latin typeface="Trebuchet MS"/>
                <a:ea typeface="Trebuchet MS"/>
                <a:cs typeface="Trebuchet MS"/>
                <a:sym typeface="Trebuchet MS"/>
              </a:rPr>
              <a:t>(48 Convolutional layers, </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rPr lang="en">
                <a:solidFill>
                  <a:schemeClr val="lt1"/>
                </a:solidFill>
                <a:latin typeface="Trebuchet MS"/>
                <a:ea typeface="Trebuchet MS"/>
                <a:cs typeface="Trebuchet MS"/>
                <a:sym typeface="Trebuchet MS"/>
              </a:rPr>
              <a:t>1 Max Pooling layer, </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rPr lang="en">
                <a:solidFill>
                  <a:schemeClr val="lt1"/>
                </a:solidFill>
                <a:latin typeface="Trebuchet MS"/>
                <a:ea typeface="Trebuchet MS"/>
                <a:cs typeface="Trebuchet MS"/>
                <a:sym typeface="Trebuchet MS"/>
              </a:rPr>
              <a:t>1 Average pooling layer)</a:t>
            </a:r>
            <a:endParaRPr>
              <a:solidFill>
                <a:schemeClr val="lt1"/>
              </a:solidFill>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a:solidFill>
                <a:schemeClr val="lt1"/>
              </a:solidFill>
            </a:endParaRPr>
          </a:p>
          <a:p>
            <a:pPr indent="-334327" lvl="0" marL="457200" rtl="0" algn="l">
              <a:lnSpc>
                <a:spcPct val="100000"/>
              </a:lnSpc>
              <a:spcBef>
                <a:spcPts val="0"/>
              </a:spcBef>
              <a:spcAft>
                <a:spcPts val="0"/>
              </a:spcAft>
              <a:buClr>
                <a:schemeClr val="lt1"/>
              </a:buClr>
              <a:buSzPct val="100000"/>
              <a:buFont typeface="Trebuchet MS"/>
              <a:buChar char="●"/>
            </a:pPr>
            <a:r>
              <a:rPr lang="en">
                <a:solidFill>
                  <a:schemeClr val="lt1"/>
                </a:solidFill>
                <a:latin typeface="Trebuchet MS"/>
                <a:ea typeface="Trebuchet MS"/>
                <a:cs typeface="Trebuchet MS"/>
                <a:sym typeface="Trebuchet MS"/>
              </a:rPr>
              <a:t>ResNet 50 (CNN) Model contains </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rPr lang="en">
                <a:solidFill>
                  <a:schemeClr val="lt1"/>
                </a:solidFill>
                <a:latin typeface="Trebuchet MS"/>
                <a:ea typeface="Trebuchet MS"/>
                <a:cs typeface="Trebuchet MS"/>
                <a:sym typeface="Trebuchet MS"/>
              </a:rPr>
              <a:t>Pretrained data of more than </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rPr lang="en">
                <a:solidFill>
                  <a:schemeClr val="lt1"/>
                </a:solidFill>
                <a:latin typeface="Trebuchet MS"/>
                <a:ea typeface="Trebuchet MS"/>
                <a:cs typeface="Trebuchet MS"/>
                <a:sym typeface="Trebuchet MS"/>
              </a:rPr>
              <a:t>1 million images from ImageNet </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rPr lang="en">
                <a:solidFill>
                  <a:schemeClr val="lt1"/>
                </a:solidFill>
                <a:latin typeface="Trebuchet MS"/>
                <a:ea typeface="Trebuchet MS"/>
                <a:cs typeface="Trebuchet MS"/>
                <a:sym typeface="Trebuchet MS"/>
              </a:rPr>
              <a:t>Database.</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rPr lang="en">
                <a:solidFill>
                  <a:schemeClr val="lt1"/>
                </a:solidFill>
                <a:latin typeface="Trebuchet MS"/>
                <a:ea typeface="Trebuchet MS"/>
                <a:cs typeface="Trebuchet MS"/>
                <a:sym typeface="Trebuchet MS"/>
              </a:rPr>
              <a:t>Winner of ImageNet Challenge in 2015</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t/>
            </a:r>
            <a:endParaRPr>
              <a:solidFill>
                <a:schemeClr val="lt1"/>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t/>
            </a:r>
            <a:endParaRPr sz="1600">
              <a:solidFill>
                <a:schemeClr val="lt1"/>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rPr lang="en" sz="1600">
                <a:solidFill>
                  <a:schemeClr val="lt1"/>
                </a:solidFill>
                <a:highlight>
                  <a:srgbClr val="FFFFFF"/>
                </a:highlight>
                <a:latin typeface="Roboto"/>
                <a:ea typeface="Roboto"/>
                <a:cs typeface="Roboto"/>
                <a:sym typeface="Roboto"/>
              </a:rPr>
              <a:t> </a:t>
            </a:r>
            <a:endParaRPr sz="1600">
              <a:solidFill>
                <a:schemeClr val="lt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600">
              <a:solidFill>
                <a:srgbClr val="1A1A1A"/>
              </a:solidFill>
              <a:highlight>
                <a:srgbClr val="FFFFFF"/>
              </a:highlight>
              <a:latin typeface="Roboto"/>
              <a:ea typeface="Roboto"/>
              <a:cs typeface="Roboto"/>
              <a:sym typeface="Roboto"/>
            </a:endParaRPr>
          </a:p>
        </p:txBody>
      </p:sp>
      <p:pic>
        <p:nvPicPr>
          <p:cNvPr id="153" name="Google Shape;153;p20"/>
          <p:cNvPicPr preferRelativeResize="0"/>
          <p:nvPr/>
        </p:nvPicPr>
        <p:blipFill>
          <a:blip r:embed="rId3">
            <a:alphaModFix/>
          </a:blip>
          <a:stretch>
            <a:fillRect/>
          </a:stretch>
        </p:blipFill>
        <p:spPr>
          <a:xfrm>
            <a:off x="5346025" y="423501"/>
            <a:ext cx="3686875" cy="3396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57" name="Shape 157"/>
        <p:cNvGrpSpPr/>
        <p:nvPr/>
      </p:nvGrpSpPr>
      <p:grpSpPr>
        <a:xfrm>
          <a:off x="0" y="0"/>
          <a:ext cx="0" cy="0"/>
          <a:chOff x="0" y="0"/>
          <a:chExt cx="0" cy="0"/>
        </a:xfrm>
      </p:grpSpPr>
      <p:sp>
        <p:nvSpPr>
          <p:cNvPr id="158" name="Google Shape;158;p21"/>
          <p:cNvSpPr txBox="1"/>
          <p:nvPr>
            <p:ph type="title"/>
          </p:nvPr>
        </p:nvSpPr>
        <p:spPr>
          <a:xfrm>
            <a:off x="364500" y="392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rebuchet MS"/>
                <a:ea typeface="Trebuchet MS"/>
                <a:cs typeface="Trebuchet MS"/>
                <a:sym typeface="Trebuchet MS"/>
              </a:rPr>
              <a:t>ResNet 50 (CNN) Model </a:t>
            </a:r>
            <a:endParaRPr>
              <a:solidFill>
                <a:schemeClr val="lt1"/>
              </a:solidFill>
              <a:latin typeface="Trebuchet MS"/>
              <a:ea typeface="Trebuchet MS"/>
              <a:cs typeface="Trebuchet MS"/>
              <a:sym typeface="Trebuchet MS"/>
            </a:endParaRPr>
          </a:p>
        </p:txBody>
      </p:sp>
      <p:sp>
        <p:nvSpPr>
          <p:cNvPr id="159" name="Google Shape;159;p21"/>
          <p:cNvSpPr txBox="1"/>
          <p:nvPr>
            <p:ph idx="1" type="body"/>
          </p:nvPr>
        </p:nvSpPr>
        <p:spPr>
          <a:xfrm>
            <a:off x="243900" y="1086075"/>
            <a:ext cx="8520600" cy="3635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2800">
                <a:solidFill>
                  <a:schemeClr val="lt1"/>
                </a:solidFill>
                <a:latin typeface="Trebuchet MS"/>
                <a:ea typeface="Trebuchet MS"/>
                <a:cs typeface="Trebuchet MS"/>
                <a:sym typeface="Trebuchet MS"/>
              </a:rPr>
              <a:t>Outcome:</a:t>
            </a:r>
            <a:r>
              <a:rPr lang="en" sz="2800">
                <a:solidFill>
                  <a:schemeClr val="lt1"/>
                </a:solidFill>
              </a:rPr>
              <a:t> </a:t>
            </a:r>
            <a:endParaRPr sz="2800">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99.9 % accuracy</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0.0048 % loss</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Minimal differences </a:t>
            </a:r>
            <a:endParaRPr>
              <a:solidFill>
                <a:schemeClr val="lt1"/>
              </a:solidFill>
            </a:endParaRPr>
          </a:p>
          <a:p>
            <a:pPr indent="0" lvl="0" marL="457200" rtl="0" algn="l">
              <a:lnSpc>
                <a:spcPct val="100000"/>
              </a:lnSpc>
              <a:spcBef>
                <a:spcPts val="0"/>
              </a:spcBef>
              <a:spcAft>
                <a:spcPts val="0"/>
              </a:spcAft>
              <a:buNone/>
            </a:pPr>
            <a:r>
              <a:rPr lang="en">
                <a:solidFill>
                  <a:schemeClr val="lt1"/>
                </a:solidFill>
              </a:rPr>
              <a:t>between training and </a:t>
            </a:r>
            <a:endParaRPr>
              <a:solidFill>
                <a:schemeClr val="lt1"/>
              </a:solidFill>
            </a:endParaRPr>
          </a:p>
          <a:p>
            <a:pPr indent="0" lvl="0" marL="457200" rtl="0" algn="l">
              <a:lnSpc>
                <a:spcPct val="100000"/>
              </a:lnSpc>
              <a:spcBef>
                <a:spcPts val="0"/>
              </a:spcBef>
              <a:spcAft>
                <a:spcPts val="0"/>
              </a:spcAft>
              <a:buNone/>
            </a:pPr>
            <a:r>
              <a:rPr lang="en">
                <a:solidFill>
                  <a:schemeClr val="lt1"/>
                </a:solidFill>
              </a:rPr>
              <a:t>validation data.</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rPr lang="en">
                <a:solidFill>
                  <a:schemeClr val="lt1"/>
                </a:solidFill>
              </a:rPr>
              <a:t> </a:t>
            </a:r>
            <a:endParaRPr>
              <a:solidFill>
                <a:schemeClr val="lt1"/>
              </a:solidFill>
            </a:endParaRPr>
          </a:p>
          <a:p>
            <a:pPr indent="0" lvl="0" marL="457200" rtl="0" algn="l">
              <a:lnSpc>
                <a:spcPct val="100000"/>
              </a:lnSpc>
              <a:spcBef>
                <a:spcPts val="0"/>
              </a:spcBef>
              <a:spcAft>
                <a:spcPts val="0"/>
              </a:spcAft>
              <a:buNone/>
            </a:pPr>
            <a:r>
              <a:t/>
            </a:r>
            <a:endParaRPr sz="1600">
              <a:solidFill>
                <a:schemeClr val="lt1"/>
              </a:solidFill>
              <a:highlight>
                <a:srgbClr val="FFFFFF"/>
              </a:highlight>
              <a:latin typeface="Trebuchet MS"/>
              <a:ea typeface="Trebuchet MS"/>
              <a:cs typeface="Trebuchet MS"/>
              <a:sym typeface="Trebuchet MS"/>
            </a:endParaRPr>
          </a:p>
          <a:p>
            <a:pPr indent="0" lvl="0" marL="0" rtl="0" algn="l">
              <a:lnSpc>
                <a:spcPct val="100000"/>
              </a:lnSpc>
              <a:spcBef>
                <a:spcPts val="0"/>
              </a:spcBef>
              <a:spcAft>
                <a:spcPts val="0"/>
              </a:spcAft>
              <a:buNone/>
            </a:pPr>
            <a:r>
              <a:rPr lang="en" sz="1600">
                <a:solidFill>
                  <a:schemeClr val="lt1"/>
                </a:solidFill>
                <a:highlight>
                  <a:srgbClr val="FFFFFF"/>
                </a:highlight>
              </a:rPr>
              <a:t> </a:t>
            </a:r>
            <a:endParaRPr sz="1600">
              <a:solidFill>
                <a:schemeClr val="lt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600">
              <a:solidFill>
                <a:schemeClr val="lt1"/>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rPr lang="en" sz="1600">
                <a:solidFill>
                  <a:schemeClr val="lt1"/>
                </a:solidFill>
                <a:highlight>
                  <a:srgbClr val="FFFFFF"/>
                </a:highlight>
                <a:latin typeface="Roboto"/>
                <a:ea typeface="Roboto"/>
                <a:cs typeface="Roboto"/>
                <a:sym typeface="Roboto"/>
              </a:rPr>
              <a:t> </a:t>
            </a:r>
            <a:endParaRPr sz="1600">
              <a:solidFill>
                <a:schemeClr val="lt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600">
              <a:solidFill>
                <a:srgbClr val="1A1A1A"/>
              </a:solidFill>
              <a:highlight>
                <a:srgbClr val="FFFFFF"/>
              </a:highlight>
              <a:latin typeface="Roboto"/>
              <a:ea typeface="Roboto"/>
              <a:cs typeface="Roboto"/>
              <a:sym typeface="Roboto"/>
            </a:endParaRPr>
          </a:p>
        </p:txBody>
      </p:sp>
      <p:pic>
        <p:nvPicPr>
          <p:cNvPr id="160" name="Google Shape;160;p21"/>
          <p:cNvPicPr preferRelativeResize="0"/>
          <p:nvPr/>
        </p:nvPicPr>
        <p:blipFill>
          <a:blip r:embed="rId3">
            <a:alphaModFix/>
          </a:blip>
          <a:stretch>
            <a:fillRect/>
          </a:stretch>
        </p:blipFill>
        <p:spPr>
          <a:xfrm>
            <a:off x="543625" y="2961925"/>
            <a:ext cx="4028368" cy="1857525"/>
          </a:xfrm>
          <a:prstGeom prst="rect">
            <a:avLst/>
          </a:prstGeom>
          <a:noFill/>
          <a:ln>
            <a:noFill/>
          </a:ln>
        </p:spPr>
      </p:pic>
      <p:pic>
        <p:nvPicPr>
          <p:cNvPr id="161" name="Google Shape;161;p21"/>
          <p:cNvPicPr preferRelativeResize="0"/>
          <p:nvPr/>
        </p:nvPicPr>
        <p:blipFill>
          <a:blip r:embed="rId4">
            <a:alphaModFix/>
          </a:blip>
          <a:stretch>
            <a:fillRect/>
          </a:stretch>
        </p:blipFill>
        <p:spPr>
          <a:xfrm>
            <a:off x="5113625" y="1154150"/>
            <a:ext cx="3771474" cy="36652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